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ccordion Black" panose="020B0604020202020204" charset="-128"/>
      <p:regular r:id="rId14"/>
    </p:embeddedFont>
    <p:embeddedFont>
      <p:font typeface="Abril Fatface" panose="020B0604020202020204" charset="0"/>
      <p:regular r:id="rId15"/>
    </p:embeddedFont>
    <p:embeddedFont>
      <p:font typeface="Agrandir Narrow Bold" panose="020B0604020202020204" charset="0"/>
      <p:regular r:id="rId16"/>
    </p:embeddedFont>
    <p:embeddedFont>
      <p:font typeface="Bebas Neue Bold" panose="020B0604020202020204" charset="0"/>
      <p:regular r:id="rId17"/>
    </p:embeddedFont>
    <p:embeddedFont>
      <p:font typeface="Calibri" panose="020F0502020204030204" pitchFamily="34" charset="0"/>
      <p:regular r:id="rId18"/>
      <p:bold r:id="rId19"/>
      <p:italic r:id="rId20"/>
      <p:boldItalic r:id="rId21"/>
    </p:embeddedFont>
    <p:embeddedFont>
      <p:font typeface="Comic Sans Bold" panose="020B0604020202020204" charset="0"/>
      <p:regular r:id="rId22"/>
    </p:embeddedFont>
    <p:embeddedFont>
      <p:font typeface="CS Gordon Serif" panose="020B0604020202020204" charset="0"/>
      <p:regular r:id="rId23"/>
    </p:embeddedFont>
    <p:embeddedFont>
      <p:font typeface="Dynamo Bold" panose="020B0604020202020204" charset="0"/>
      <p:regular r:id="rId24"/>
    </p:embeddedFont>
    <p:embeddedFont>
      <p:font typeface="Glacial Indifference" panose="020B0604020202020204" charset="0"/>
      <p:regular r:id="rId25"/>
    </p:embeddedFont>
    <p:embeddedFont>
      <p:font typeface="Glacial Indifference Bold" panose="020B0604020202020204" charset="0"/>
      <p:regular r:id="rId26"/>
    </p:embeddedFont>
    <p:embeddedFont>
      <p:font typeface="Lazydog" panose="020B0604020202020204" charset="0"/>
      <p:regular r:id="rId27"/>
    </p:embeddedFont>
    <p:embeddedFont>
      <p:font typeface="Montserrat" panose="00000500000000000000" pitchFamily="2" charset="0"/>
      <p:regular r:id="rId28"/>
    </p:embeddedFont>
    <p:embeddedFont>
      <p:font typeface="Montserrat Bold" panose="020B0604020202020204" charset="0"/>
      <p:regular r:id="rId29"/>
    </p:embeddedFont>
    <p:embeddedFont>
      <p:font typeface="Montserrat Classic" panose="020B0604020202020204" charset="0"/>
      <p:regular r:id="rId30"/>
    </p:embeddedFont>
    <p:embeddedFont>
      <p:font typeface="Montserrat Classic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1.svg"/><Relationship Id="rId7" Type="http://schemas.openxmlformats.org/officeDocument/2006/relationships/image" Target="../media/image77.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79.sv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8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5.svg"/><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72.sv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79F7"/>
        </a:solidFill>
        <a:effectLst/>
      </p:bgPr>
    </p:bg>
    <p:spTree>
      <p:nvGrpSpPr>
        <p:cNvPr id="1" name=""/>
        <p:cNvGrpSpPr/>
        <p:nvPr/>
      </p:nvGrpSpPr>
      <p:grpSpPr>
        <a:xfrm>
          <a:off x="0" y="0"/>
          <a:ext cx="0" cy="0"/>
          <a:chOff x="0" y="0"/>
          <a:chExt cx="0" cy="0"/>
        </a:xfrm>
      </p:grpSpPr>
      <p:grpSp>
        <p:nvGrpSpPr>
          <p:cNvPr id="2" name="Group 2"/>
          <p:cNvGrpSpPr/>
          <p:nvPr/>
        </p:nvGrpSpPr>
        <p:grpSpPr>
          <a:xfrm>
            <a:off x="714127" y="683475"/>
            <a:ext cx="16859746" cy="8920050"/>
            <a:chOff x="0" y="0"/>
            <a:chExt cx="4440427" cy="2349314"/>
          </a:xfrm>
        </p:grpSpPr>
        <p:sp>
          <p:nvSpPr>
            <p:cNvPr id="3" name="Freeform 3"/>
            <p:cNvSpPr/>
            <p:nvPr/>
          </p:nvSpPr>
          <p:spPr>
            <a:xfrm>
              <a:off x="0" y="0"/>
              <a:ext cx="4440427" cy="2349314"/>
            </a:xfrm>
            <a:custGeom>
              <a:avLst/>
              <a:gdLst/>
              <a:ahLst/>
              <a:cxnLst/>
              <a:rect l="l" t="t" r="r" b="b"/>
              <a:pathLst>
                <a:path w="4440427" h="2349314">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id="4" name="TextBox 4"/>
            <p:cNvSpPr txBox="1"/>
            <p:nvPr/>
          </p:nvSpPr>
          <p:spPr>
            <a:xfrm>
              <a:off x="0" y="-38100"/>
              <a:ext cx="4440427" cy="23874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1028700"/>
            <a:ext cx="7949188" cy="7773644"/>
          </a:xfrm>
          <a:custGeom>
            <a:avLst/>
            <a:gdLst/>
            <a:ahLst/>
            <a:cxnLst/>
            <a:rect l="l" t="t" r="r" b="b"/>
            <a:pathLst>
              <a:path w="7949188" h="7773644">
                <a:moveTo>
                  <a:pt x="0" y="0"/>
                </a:moveTo>
                <a:lnTo>
                  <a:pt x="7949188" y="0"/>
                </a:lnTo>
                <a:lnTo>
                  <a:pt x="7949188" y="7773644"/>
                </a:lnTo>
                <a:lnTo>
                  <a:pt x="0" y="7773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9144000" y="1799766"/>
            <a:ext cx="8115300" cy="1887698"/>
          </a:xfrm>
          <a:prstGeom prst="rect">
            <a:avLst/>
          </a:prstGeom>
        </p:spPr>
        <p:txBody>
          <a:bodyPr lIns="0" tIns="0" rIns="0" bIns="0" rtlCol="0" anchor="t">
            <a:spAutoFit/>
          </a:bodyPr>
          <a:lstStyle/>
          <a:p>
            <a:pPr>
              <a:lnSpc>
                <a:spcPts val="4904"/>
              </a:lnSpc>
            </a:pPr>
            <a:r>
              <a:rPr lang="en-US" sz="5217" dirty="0">
                <a:solidFill>
                  <a:schemeClr val="accent6">
                    <a:lumMod val="75000"/>
                  </a:schemeClr>
                </a:solidFill>
                <a:latin typeface="Abril Fatface"/>
              </a:rPr>
              <a:t>KONSEP DASAR SISTEM INFORMASI</a:t>
            </a:r>
          </a:p>
          <a:p>
            <a:pPr>
              <a:lnSpc>
                <a:spcPts val="4904"/>
              </a:lnSpc>
            </a:pPr>
            <a:endParaRPr lang="en-US" sz="5217" dirty="0">
              <a:solidFill>
                <a:srgbClr val="000000"/>
              </a:solidFill>
              <a:latin typeface="Abril Fatface"/>
            </a:endParaRPr>
          </a:p>
        </p:txBody>
      </p:sp>
      <p:grpSp>
        <p:nvGrpSpPr>
          <p:cNvPr id="7" name="Group 7"/>
          <p:cNvGrpSpPr/>
          <p:nvPr/>
        </p:nvGrpSpPr>
        <p:grpSpPr>
          <a:xfrm>
            <a:off x="8480548" y="3524823"/>
            <a:ext cx="9325910" cy="3827931"/>
            <a:chOff x="-155057" y="-641520"/>
            <a:chExt cx="12434547" cy="5103908"/>
          </a:xfrm>
        </p:grpSpPr>
        <p:sp>
          <p:nvSpPr>
            <p:cNvPr id="8" name="TextBox 8"/>
            <p:cNvSpPr txBox="1"/>
            <p:nvPr/>
          </p:nvSpPr>
          <p:spPr>
            <a:xfrm>
              <a:off x="-155057" y="-641520"/>
              <a:ext cx="12279490" cy="2468769"/>
            </a:xfrm>
            <a:prstGeom prst="rect">
              <a:avLst/>
            </a:prstGeom>
          </p:spPr>
          <p:txBody>
            <a:bodyPr lIns="0" tIns="0" rIns="0" bIns="0" rtlCol="0" anchor="t">
              <a:spAutoFit/>
            </a:bodyPr>
            <a:lstStyle/>
            <a:p>
              <a:pPr algn="ctr">
                <a:lnSpc>
                  <a:spcPts val="7582"/>
                </a:lnSpc>
                <a:spcBef>
                  <a:spcPct val="0"/>
                </a:spcBef>
              </a:pPr>
              <a:r>
                <a:rPr lang="en-US" sz="5415" dirty="0">
                  <a:solidFill>
                    <a:srgbClr val="F4CA44"/>
                  </a:solidFill>
                  <a:latin typeface="Lazydog"/>
                </a:rPr>
                <a:t> KARAKTERISTIK , TUJUAN JENIS </a:t>
              </a:r>
              <a:r>
                <a:rPr lang="en-US" sz="5415" dirty="0" err="1">
                  <a:solidFill>
                    <a:srgbClr val="F4CA44"/>
                  </a:solidFill>
                  <a:latin typeface="Lazydog"/>
                </a:rPr>
                <a:t>sistem</a:t>
              </a:r>
              <a:r>
                <a:rPr lang="en-US" sz="5415" dirty="0">
                  <a:solidFill>
                    <a:srgbClr val="F4CA44"/>
                  </a:solidFill>
                  <a:latin typeface="Lazydog"/>
                </a:rPr>
                <a:t> </a:t>
              </a:r>
              <a:r>
                <a:rPr lang="en-US" sz="5415" dirty="0" err="1">
                  <a:solidFill>
                    <a:srgbClr val="F4CA44"/>
                  </a:solidFill>
                  <a:latin typeface="Lazydog"/>
                </a:rPr>
                <a:t>informasi</a:t>
              </a:r>
              <a:endParaRPr lang="en-US" sz="5415" dirty="0">
                <a:solidFill>
                  <a:srgbClr val="F4CA44"/>
                </a:solidFill>
                <a:latin typeface="Lazydog"/>
              </a:endParaRPr>
            </a:p>
          </p:txBody>
        </p:sp>
        <p:sp>
          <p:nvSpPr>
            <p:cNvPr id="9" name="TextBox 9"/>
            <p:cNvSpPr txBox="1"/>
            <p:nvPr/>
          </p:nvSpPr>
          <p:spPr>
            <a:xfrm>
              <a:off x="0" y="2158352"/>
              <a:ext cx="12279490" cy="2304036"/>
            </a:xfrm>
            <a:prstGeom prst="rect">
              <a:avLst/>
            </a:prstGeom>
          </p:spPr>
          <p:txBody>
            <a:bodyPr lIns="0" tIns="0" rIns="0" bIns="0" rtlCol="0" anchor="t">
              <a:spAutoFit/>
            </a:bodyPr>
            <a:lstStyle/>
            <a:p>
              <a:pPr algn="ctr">
                <a:lnSpc>
                  <a:spcPts val="7020"/>
                </a:lnSpc>
                <a:spcBef>
                  <a:spcPct val="0"/>
                </a:spcBef>
              </a:pPr>
              <a:r>
                <a:rPr lang="en-US" sz="5014">
                  <a:solidFill>
                    <a:srgbClr val="59B379"/>
                  </a:solidFill>
                  <a:latin typeface="Lazydog"/>
                </a:rPr>
                <a:t>DAN KOMPONEN SISTEM INFORMASI MANAJEMEN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sp>
        <p:nvSpPr>
          <p:cNvPr id="2" name="Freeform 2"/>
          <p:cNvSpPr/>
          <p:nvPr/>
        </p:nvSpPr>
        <p:spPr>
          <a:xfrm>
            <a:off x="1215153" y="3913893"/>
            <a:ext cx="4819242" cy="5116647"/>
          </a:xfrm>
          <a:custGeom>
            <a:avLst/>
            <a:gdLst/>
            <a:ahLst/>
            <a:cxnLst/>
            <a:rect l="l" t="t" r="r" b="b"/>
            <a:pathLst>
              <a:path w="4819242" h="5116647">
                <a:moveTo>
                  <a:pt x="0" y="0"/>
                </a:moveTo>
                <a:lnTo>
                  <a:pt x="4819242" y="0"/>
                </a:lnTo>
                <a:lnTo>
                  <a:pt x="4819242" y="5116647"/>
                </a:lnTo>
                <a:lnTo>
                  <a:pt x="0" y="51166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064367" y="1019175"/>
            <a:ext cx="927410" cy="92741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5" name="TextBox 5"/>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6" name="Group 6"/>
          <p:cNvGrpSpPr/>
          <p:nvPr/>
        </p:nvGrpSpPr>
        <p:grpSpPr>
          <a:xfrm>
            <a:off x="8064367" y="3450187"/>
            <a:ext cx="927410" cy="92741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8" name="TextBox 8"/>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9" name="Group 9"/>
          <p:cNvGrpSpPr/>
          <p:nvPr/>
        </p:nvGrpSpPr>
        <p:grpSpPr>
          <a:xfrm>
            <a:off x="8197658" y="6599361"/>
            <a:ext cx="927410" cy="92741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sp>
        <p:nvSpPr>
          <p:cNvPr id="12" name="Freeform 12"/>
          <p:cNvSpPr/>
          <p:nvPr/>
        </p:nvSpPr>
        <p:spPr>
          <a:xfrm>
            <a:off x="559691" y="2228175"/>
            <a:ext cx="5751491" cy="1847666"/>
          </a:xfrm>
          <a:custGeom>
            <a:avLst/>
            <a:gdLst/>
            <a:ahLst/>
            <a:cxnLst/>
            <a:rect l="l" t="t" r="r" b="b"/>
            <a:pathLst>
              <a:path w="5751491" h="1847666">
                <a:moveTo>
                  <a:pt x="0" y="0"/>
                </a:moveTo>
                <a:lnTo>
                  <a:pt x="5751491" y="0"/>
                </a:lnTo>
                <a:lnTo>
                  <a:pt x="5751491" y="1847667"/>
                </a:lnTo>
                <a:lnTo>
                  <a:pt x="0" y="1847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055855" y="8054855"/>
            <a:ext cx="2232145" cy="2232145"/>
          </a:xfrm>
          <a:custGeom>
            <a:avLst/>
            <a:gdLst/>
            <a:ahLst/>
            <a:cxnLst/>
            <a:rect l="l" t="t" r="r" b="b"/>
            <a:pathLst>
              <a:path w="2232145" h="2232145">
                <a:moveTo>
                  <a:pt x="0" y="0"/>
                </a:moveTo>
                <a:lnTo>
                  <a:pt x="2232145" y="0"/>
                </a:lnTo>
                <a:lnTo>
                  <a:pt x="2232145" y="2232145"/>
                </a:lnTo>
                <a:lnTo>
                  <a:pt x="0" y="22321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8400937"/>
            <a:ext cx="1755753" cy="1886063"/>
          </a:xfrm>
          <a:custGeom>
            <a:avLst/>
            <a:gdLst/>
            <a:ahLst/>
            <a:cxnLst/>
            <a:rect l="l" t="t" r="r" b="b"/>
            <a:pathLst>
              <a:path w="1755753" h="1886063">
                <a:moveTo>
                  <a:pt x="0" y="0"/>
                </a:moveTo>
                <a:lnTo>
                  <a:pt x="1755753" y="0"/>
                </a:lnTo>
                <a:lnTo>
                  <a:pt x="1755753" y="1886063"/>
                </a:lnTo>
                <a:lnTo>
                  <a:pt x="0" y="18860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9144000" y="800100"/>
            <a:ext cx="8460853" cy="2835276"/>
          </a:xfrm>
          <a:prstGeom prst="rect">
            <a:avLst/>
          </a:prstGeom>
        </p:spPr>
        <p:txBody>
          <a:bodyPr lIns="0" tIns="0" rIns="0" bIns="0" rtlCol="0" anchor="t">
            <a:spAutoFit/>
          </a:bodyPr>
          <a:lstStyle/>
          <a:p>
            <a:pPr>
              <a:lnSpc>
                <a:spcPts val="5999"/>
              </a:lnSpc>
            </a:pPr>
            <a:r>
              <a:rPr lang="en-US" sz="2999">
                <a:solidFill>
                  <a:srgbClr val="000000"/>
                </a:solidFill>
                <a:latin typeface="Montserrat Classic Bold"/>
              </a:rPr>
              <a:t> *Input Data:*</a:t>
            </a:r>
            <a:r>
              <a:rPr lang="en-US" sz="2999">
                <a:solidFill>
                  <a:srgbClr val="000000"/>
                </a:solidFill>
                <a:latin typeface="Montserrat Classic"/>
              </a:rPr>
              <a:t> Informasi yang dimasukkan ke dalam sistem, dapat berupa data transaksi, survei, atau sumber data lainnya.</a:t>
            </a:r>
          </a:p>
          <a:p>
            <a:pPr algn="l">
              <a:lnSpc>
                <a:spcPts val="4999"/>
              </a:lnSpc>
            </a:pPr>
            <a:endParaRPr lang="en-US" sz="2999">
              <a:solidFill>
                <a:srgbClr val="000000"/>
              </a:solidFill>
              <a:latin typeface="Montserrat Classic"/>
            </a:endParaRPr>
          </a:p>
        </p:txBody>
      </p:sp>
      <p:sp>
        <p:nvSpPr>
          <p:cNvPr id="16" name="TextBox 16"/>
          <p:cNvSpPr txBox="1"/>
          <p:nvPr/>
        </p:nvSpPr>
        <p:spPr>
          <a:xfrm>
            <a:off x="8394781" y="874852"/>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1</a:t>
            </a:r>
          </a:p>
        </p:txBody>
      </p:sp>
      <p:sp>
        <p:nvSpPr>
          <p:cNvPr id="17" name="TextBox 17"/>
          <p:cNvSpPr txBox="1"/>
          <p:nvPr/>
        </p:nvSpPr>
        <p:spPr>
          <a:xfrm>
            <a:off x="9301081" y="3346227"/>
            <a:ext cx="7958219" cy="3507106"/>
          </a:xfrm>
          <a:prstGeom prst="rect">
            <a:avLst/>
          </a:prstGeom>
        </p:spPr>
        <p:txBody>
          <a:bodyPr lIns="0" tIns="0" rIns="0" bIns="0" rtlCol="0" anchor="t">
            <a:spAutoFit/>
          </a:bodyPr>
          <a:lstStyle/>
          <a:p>
            <a:pPr>
              <a:lnSpc>
                <a:spcPts val="5799"/>
              </a:lnSpc>
            </a:pPr>
            <a:r>
              <a:rPr lang="en-US" sz="2899">
                <a:solidFill>
                  <a:srgbClr val="000000"/>
                </a:solidFill>
                <a:latin typeface="Montserrat Classic Bold"/>
              </a:rPr>
              <a:t>*Proses:</a:t>
            </a:r>
            <a:r>
              <a:rPr lang="en-US" sz="2899">
                <a:solidFill>
                  <a:srgbClr val="000000"/>
                </a:solidFill>
                <a:latin typeface="Montserrat Classic"/>
              </a:rPr>
              <a:t>* Pemrosesan data melalui berbagai operasi seperti pengolahan, analisis, dan transformasi untuk menghasilkan informasi yang berguna.</a:t>
            </a:r>
          </a:p>
          <a:p>
            <a:pPr algn="l">
              <a:lnSpc>
                <a:spcPts val="4999"/>
              </a:lnSpc>
            </a:pPr>
            <a:endParaRPr lang="en-US" sz="2899">
              <a:solidFill>
                <a:srgbClr val="000000"/>
              </a:solidFill>
              <a:latin typeface="Montserrat Classic"/>
            </a:endParaRPr>
          </a:p>
        </p:txBody>
      </p:sp>
      <p:sp>
        <p:nvSpPr>
          <p:cNvPr id="18" name="TextBox 18"/>
          <p:cNvSpPr txBox="1"/>
          <p:nvPr/>
        </p:nvSpPr>
        <p:spPr>
          <a:xfrm>
            <a:off x="8394781" y="3349626"/>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2</a:t>
            </a:r>
          </a:p>
        </p:txBody>
      </p:sp>
      <p:sp>
        <p:nvSpPr>
          <p:cNvPr id="19" name="TextBox 19"/>
          <p:cNvSpPr txBox="1"/>
          <p:nvPr/>
        </p:nvSpPr>
        <p:spPr>
          <a:xfrm>
            <a:off x="559691" y="1066125"/>
            <a:ext cx="6130166" cy="2314575"/>
          </a:xfrm>
          <a:prstGeom prst="rect">
            <a:avLst/>
          </a:prstGeom>
        </p:spPr>
        <p:txBody>
          <a:bodyPr lIns="0" tIns="0" rIns="0" bIns="0" rtlCol="0" anchor="t">
            <a:spAutoFit/>
          </a:bodyPr>
          <a:lstStyle/>
          <a:p>
            <a:pPr algn="ctr">
              <a:lnSpc>
                <a:spcPts val="6000"/>
              </a:lnSpc>
            </a:pPr>
            <a:r>
              <a:rPr lang="en-US" sz="5000">
                <a:solidFill>
                  <a:srgbClr val="000000"/>
                </a:solidFill>
                <a:latin typeface="Bebas Neue Bold"/>
              </a:rPr>
              <a:t>5. Komponen Sistem             informasi manajemen</a:t>
            </a:r>
          </a:p>
          <a:p>
            <a:pPr marL="0" lvl="0" indent="0" algn="ctr">
              <a:lnSpc>
                <a:spcPts val="6000"/>
              </a:lnSpc>
              <a:spcBef>
                <a:spcPct val="0"/>
              </a:spcBef>
            </a:pPr>
            <a:endParaRPr lang="en-US" sz="5000">
              <a:solidFill>
                <a:srgbClr val="000000"/>
              </a:solidFill>
              <a:latin typeface="Bebas Neue Bold"/>
            </a:endParaRPr>
          </a:p>
        </p:txBody>
      </p:sp>
      <p:sp>
        <p:nvSpPr>
          <p:cNvPr id="20" name="TextBox 20"/>
          <p:cNvSpPr txBox="1"/>
          <p:nvPr/>
        </p:nvSpPr>
        <p:spPr>
          <a:xfrm>
            <a:off x="8528072" y="6498799"/>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3</a:t>
            </a:r>
          </a:p>
        </p:txBody>
      </p:sp>
      <p:sp>
        <p:nvSpPr>
          <p:cNvPr id="21" name="TextBox 21"/>
          <p:cNvSpPr txBox="1"/>
          <p:nvPr/>
        </p:nvSpPr>
        <p:spPr>
          <a:xfrm>
            <a:off x="9301081" y="6584524"/>
            <a:ext cx="7958219" cy="2835276"/>
          </a:xfrm>
          <a:prstGeom prst="rect">
            <a:avLst/>
          </a:prstGeom>
        </p:spPr>
        <p:txBody>
          <a:bodyPr lIns="0" tIns="0" rIns="0" bIns="0" rtlCol="0" anchor="t">
            <a:spAutoFit/>
          </a:bodyPr>
          <a:lstStyle/>
          <a:p>
            <a:pPr>
              <a:lnSpc>
                <a:spcPts val="5999"/>
              </a:lnSpc>
            </a:pPr>
            <a:r>
              <a:rPr lang="en-US" sz="2999">
                <a:solidFill>
                  <a:srgbClr val="000000"/>
                </a:solidFill>
                <a:latin typeface="Montserrat Classic Bold"/>
              </a:rPr>
              <a:t> *Database:* </a:t>
            </a:r>
            <a:r>
              <a:rPr lang="en-US" sz="2999">
                <a:solidFill>
                  <a:srgbClr val="000000"/>
                </a:solidFill>
                <a:latin typeface="Montserrat Classic"/>
              </a:rPr>
              <a:t>Tempat penyimpanan data yang terorganisir, memungkinkan akses cepat dan efisien.</a:t>
            </a:r>
          </a:p>
          <a:p>
            <a:pPr algn="l">
              <a:lnSpc>
                <a:spcPts val="4999"/>
              </a:lnSpc>
            </a:pPr>
            <a:endParaRPr lang="en-US" sz="2999">
              <a:solidFill>
                <a:srgbClr val="000000"/>
              </a:solidFill>
              <a:latin typeface="Montserrat Class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par>
                                <p:cTn id="20" presetID="16" presetClass="entr" presetSubtype="21"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6" presetClass="entr" presetSubtype="21"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arn(inVertical)">
                                      <p:cBhvr>
                                        <p:cTn id="37" dur="500"/>
                                        <p:tgtEl>
                                          <p:spTgt spid="1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arn(inVertical)">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sp>
        <p:nvSpPr>
          <p:cNvPr id="2" name="Freeform 2"/>
          <p:cNvSpPr/>
          <p:nvPr/>
        </p:nvSpPr>
        <p:spPr>
          <a:xfrm>
            <a:off x="1282171" y="3775592"/>
            <a:ext cx="4819242" cy="5116647"/>
          </a:xfrm>
          <a:custGeom>
            <a:avLst/>
            <a:gdLst/>
            <a:ahLst/>
            <a:cxnLst/>
            <a:rect l="l" t="t" r="r" b="b"/>
            <a:pathLst>
              <a:path w="4819242" h="5116647">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064367" y="1019175"/>
            <a:ext cx="927410" cy="92741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5" name="TextBox 5"/>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6" name="Group 6"/>
          <p:cNvGrpSpPr/>
          <p:nvPr/>
        </p:nvGrpSpPr>
        <p:grpSpPr>
          <a:xfrm>
            <a:off x="8064367" y="3450187"/>
            <a:ext cx="927410" cy="92741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8" name="TextBox 8"/>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sp>
        <p:nvSpPr>
          <p:cNvPr id="9" name="TextBox 9"/>
          <p:cNvSpPr txBox="1"/>
          <p:nvPr/>
        </p:nvSpPr>
        <p:spPr>
          <a:xfrm>
            <a:off x="844516" y="813292"/>
            <a:ext cx="6130166" cy="2314575"/>
          </a:xfrm>
          <a:prstGeom prst="rect">
            <a:avLst/>
          </a:prstGeom>
        </p:spPr>
        <p:txBody>
          <a:bodyPr lIns="0" tIns="0" rIns="0" bIns="0" rtlCol="0" anchor="t">
            <a:spAutoFit/>
          </a:bodyPr>
          <a:lstStyle/>
          <a:p>
            <a:pPr algn="ctr">
              <a:lnSpc>
                <a:spcPts val="6000"/>
              </a:lnSpc>
            </a:pPr>
            <a:r>
              <a:rPr lang="en-US" sz="5000">
                <a:solidFill>
                  <a:srgbClr val="000000"/>
                </a:solidFill>
                <a:latin typeface="Bebas Neue Bold"/>
              </a:rPr>
              <a:t>A. Komponen Sistem             informasi manajemen</a:t>
            </a:r>
          </a:p>
          <a:p>
            <a:pPr marL="0" lvl="0" indent="0" algn="ctr">
              <a:lnSpc>
                <a:spcPts val="6000"/>
              </a:lnSpc>
              <a:spcBef>
                <a:spcPct val="0"/>
              </a:spcBef>
            </a:pPr>
            <a:endParaRPr lang="en-US" sz="5000">
              <a:solidFill>
                <a:srgbClr val="000000"/>
              </a:solidFill>
              <a:latin typeface="Bebas Neue Bold"/>
            </a:endParaRPr>
          </a:p>
        </p:txBody>
      </p:sp>
      <p:grpSp>
        <p:nvGrpSpPr>
          <p:cNvPr id="10" name="Group 10"/>
          <p:cNvGrpSpPr/>
          <p:nvPr/>
        </p:nvGrpSpPr>
        <p:grpSpPr>
          <a:xfrm>
            <a:off x="8197658" y="5939024"/>
            <a:ext cx="927410" cy="92741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12" name="TextBox 12"/>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13" name="Group 13"/>
          <p:cNvGrpSpPr/>
          <p:nvPr/>
        </p:nvGrpSpPr>
        <p:grpSpPr>
          <a:xfrm>
            <a:off x="8064367" y="8428534"/>
            <a:ext cx="927410" cy="92741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id="15" name="TextBox 15"/>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sp>
        <p:nvSpPr>
          <p:cNvPr id="16" name="Freeform 16"/>
          <p:cNvSpPr/>
          <p:nvPr/>
        </p:nvSpPr>
        <p:spPr>
          <a:xfrm>
            <a:off x="559691" y="2228175"/>
            <a:ext cx="5751491" cy="1847666"/>
          </a:xfrm>
          <a:custGeom>
            <a:avLst/>
            <a:gdLst/>
            <a:ahLst/>
            <a:cxnLst/>
            <a:rect l="l" t="t" r="r" b="b"/>
            <a:pathLst>
              <a:path w="5751491" h="1847666">
                <a:moveTo>
                  <a:pt x="0" y="0"/>
                </a:moveTo>
                <a:lnTo>
                  <a:pt x="5751491" y="0"/>
                </a:lnTo>
                <a:lnTo>
                  <a:pt x="5751491" y="1847667"/>
                </a:lnTo>
                <a:lnTo>
                  <a:pt x="0" y="1847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5343594" y="8306397"/>
            <a:ext cx="2568373" cy="1903806"/>
          </a:xfrm>
          <a:custGeom>
            <a:avLst/>
            <a:gdLst/>
            <a:ahLst/>
            <a:cxnLst/>
            <a:rect l="l" t="t" r="r" b="b"/>
            <a:pathLst>
              <a:path w="2568373" h="1903806">
                <a:moveTo>
                  <a:pt x="0" y="0"/>
                </a:moveTo>
                <a:lnTo>
                  <a:pt x="2568373" y="0"/>
                </a:lnTo>
                <a:lnTo>
                  <a:pt x="2568373" y="1903806"/>
                </a:lnTo>
                <a:lnTo>
                  <a:pt x="0" y="1903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9144000" y="800100"/>
            <a:ext cx="9144000" cy="2943226"/>
          </a:xfrm>
          <a:prstGeom prst="rect">
            <a:avLst/>
          </a:prstGeom>
        </p:spPr>
        <p:txBody>
          <a:bodyPr lIns="0" tIns="0" rIns="0" bIns="0" rtlCol="0" anchor="t">
            <a:spAutoFit/>
          </a:bodyPr>
          <a:lstStyle/>
          <a:p>
            <a:pPr>
              <a:lnSpc>
                <a:spcPts val="5999"/>
              </a:lnSpc>
            </a:pPr>
            <a:r>
              <a:rPr lang="en-US" sz="2999">
                <a:solidFill>
                  <a:srgbClr val="000000"/>
                </a:solidFill>
                <a:latin typeface="Montserrat Classic Bold"/>
              </a:rPr>
              <a:t>*Output:*</a:t>
            </a:r>
            <a:r>
              <a:rPr lang="en-US" sz="2999">
                <a:solidFill>
                  <a:srgbClr val="000000"/>
                </a:solidFill>
                <a:latin typeface="Montserrat Classic"/>
              </a:rPr>
              <a:t> Hasil informasi yang dihasilkan dari proses, termasuk laporan, grafik, atau tindakan yang direkomendasikan.</a:t>
            </a:r>
          </a:p>
          <a:p>
            <a:pPr algn="l">
              <a:lnSpc>
                <a:spcPts val="6000"/>
              </a:lnSpc>
            </a:pPr>
            <a:endParaRPr lang="en-US" sz="2999">
              <a:solidFill>
                <a:srgbClr val="000000"/>
              </a:solidFill>
              <a:latin typeface="Montserrat Classic"/>
            </a:endParaRPr>
          </a:p>
        </p:txBody>
      </p:sp>
      <p:sp>
        <p:nvSpPr>
          <p:cNvPr id="19" name="TextBox 19"/>
          <p:cNvSpPr txBox="1"/>
          <p:nvPr/>
        </p:nvSpPr>
        <p:spPr>
          <a:xfrm>
            <a:off x="8394781" y="874852"/>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4</a:t>
            </a:r>
          </a:p>
        </p:txBody>
      </p:sp>
      <p:sp>
        <p:nvSpPr>
          <p:cNvPr id="20" name="TextBox 20"/>
          <p:cNvSpPr txBox="1"/>
          <p:nvPr/>
        </p:nvSpPr>
        <p:spPr>
          <a:xfrm>
            <a:off x="9301081" y="3346227"/>
            <a:ext cx="8986919" cy="3507106"/>
          </a:xfrm>
          <a:prstGeom prst="rect">
            <a:avLst/>
          </a:prstGeom>
        </p:spPr>
        <p:txBody>
          <a:bodyPr lIns="0" tIns="0" rIns="0" bIns="0" rtlCol="0" anchor="t">
            <a:spAutoFit/>
          </a:bodyPr>
          <a:lstStyle/>
          <a:p>
            <a:pPr>
              <a:lnSpc>
                <a:spcPts val="5799"/>
              </a:lnSpc>
            </a:pPr>
            <a:r>
              <a:rPr lang="en-US" sz="2899">
                <a:solidFill>
                  <a:srgbClr val="000000"/>
                </a:solidFill>
                <a:latin typeface="Montserrat Classic Bold"/>
              </a:rPr>
              <a:t> *Manajemen Pengendalian dan Keamanan:* </a:t>
            </a:r>
            <a:r>
              <a:rPr lang="en-US" sz="2899">
                <a:solidFill>
                  <a:srgbClr val="000000"/>
                </a:solidFill>
                <a:latin typeface="Montserrat Classic"/>
              </a:rPr>
              <a:t>Menjamin bahwa data diakses dan digunakan dgn benar, serta menjaga keamanan informasi.</a:t>
            </a:r>
          </a:p>
          <a:p>
            <a:pPr>
              <a:lnSpc>
                <a:spcPts val="5799"/>
              </a:lnSpc>
            </a:pPr>
            <a:endParaRPr lang="en-US" sz="2899">
              <a:solidFill>
                <a:srgbClr val="000000"/>
              </a:solidFill>
              <a:latin typeface="Montserrat Classic"/>
            </a:endParaRPr>
          </a:p>
          <a:p>
            <a:pPr algn="l">
              <a:lnSpc>
                <a:spcPts val="4999"/>
              </a:lnSpc>
            </a:pPr>
            <a:endParaRPr lang="en-US" sz="2899">
              <a:solidFill>
                <a:srgbClr val="000000"/>
              </a:solidFill>
              <a:latin typeface="Montserrat Classic"/>
            </a:endParaRPr>
          </a:p>
        </p:txBody>
      </p:sp>
      <p:sp>
        <p:nvSpPr>
          <p:cNvPr id="21" name="TextBox 21"/>
          <p:cNvSpPr txBox="1"/>
          <p:nvPr/>
        </p:nvSpPr>
        <p:spPr>
          <a:xfrm>
            <a:off x="8394781" y="3349626"/>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5</a:t>
            </a:r>
          </a:p>
        </p:txBody>
      </p:sp>
      <p:sp>
        <p:nvSpPr>
          <p:cNvPr id="22" name="TextBox 22"/>
          <p:cNvSpPr txBox="1"/>
          <p:nvPr/>
        </p:nvSpPr>
        <p:spPr>
          <a:xfrm>
            <a:off x="8528072" y="5786716"/>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6</a:t>
            </a:r>
          </a:p>
        </p:txBody>
      </p:sp>
      <p:sp>
        <p:nvSpPr>
          <p:cNvPr id="23" name="TextBox 23"/>
          <p:cNvSpPr txBox="1"/>
          <p:nvPr/>
        </p:nvSpPr>
        <p:spPr>
          <a:xfrm>
            <a:off x="9301081" y="5834341"/>
            <a:ext cx="7958219" cy="2219325"/>
          </a:xfrm>
          <a:prstGeom prst="rect">
            <a:avLst/>
          </a:prstGeom>
        </p:spPr>
        <p:txBody>
          <a:bodyPr lIns="0" tIns="0" rIns="0" bIns="0" rtlCol="0" anchor="t">
            <a:spAutoFit/>
          </a:bodyPr>
          <a:lstStyle/>
          <a:p>
            <a:pPr algn="l">
              <a:lnSpc>
                <a:spcPts val="6000"/>
              </a:lnSpc>
            </a:pPr>
            <a:r>
              <a:rPr lang="en-US" sz="3000">
                <a:solidFill>
                  <a:srgbClr val="000000"/>
                </a:solidFill>
                <a:latin typeface="Montserrat Classic Bold"/>
              </a:rPr>
              <a:t>*Teknologi Informasi:*</a:t>
            </a:r>
            <a:r>
              <a:rPr lang="en-US" sz="3000">
                <a:solidFill>
                  <a:srgbClr val="000000"/>
                </a:solidFill>
                <a:latin typeface="Montserrat Classic"/>
              </a:rPr>
              <a:t> Perangkat keras dan perangkat lunak yang mendukung operasional sistem informasi manajemen</a:t>
            </a:r>
          </a:p>
        </p:txBody>
      </p:sp>
      <p:sp>
        <p:nvSpPr>
          <p:cNvPr id="24" name="TextBox 24"/>
          <p:cNvSpPr txBox="1"/>
          <p:nvPr/>
        </p:nvSpPr>
        <p:spPr>
          <a:xfrm>
            <a:off x="9144000" y="8479326"/>
            <a:ext cx="9399102" cy="2040256"/>
          </a:xfrm>
          <a:prstGeom prst="rect">
            <a:avLst/>
          </a:prstGeom>
        </p:spPr>
        <p:txBody>
          <a:bodyPr lIns="0" tIns="0" rIns="0" bIns="0" rtlCol="0" anchor="t">
            <a:spAutoFit/>
          </a:bodyPr>
          <a:lstStyle/>
          <a:p>
            <a:pPr>
              <a:lnSpc>
                <a:spcPts val="5799"/>
              </a:lnSpc>
            </a:pPr>
            <a:r>
              <a:rPr lang="en-US" sz="2899" dirty="0">
                <a:solidFill>
                  <a:srgbClr val="000000"/>
                </a:solidFill>
                <a:latin typeface="Montserrat Classic Bold"/>
              </a:rPr>
              <a:t> *</a:t>
            </a:r>
            <a:r>
              <a:rPr lang="en-US" sz="2899" dirty="0" err="1">
                <a:solidFill>
                  <a:srgbClr val="000000"/>
                </a:solidFill>
                <a:latin typeface="Montserrat Classic Bold"/>
              </a:rPr>
              <a:t>Manusia</a:t>
            </a:r>
            <a:r>
              <a:rPr lang="en-US" sz="2899" dirty="0">
                <a:solidFill>
                  <a:srgbClr val="000000"/>
                </a:solidFill>
                <a:latin typeface="Montserrat Classic Bold"/>
              </a:rPr>
              <a:t> (</a:t>
            </a:r>
            <a:r>
              <a:rPr lang="en-US" sz="2899" dirty="0" err="1">
                <a:solidFill>
                  <a:srgbClr val="000000"/>
                </a:solidFill>
                <a:latin typeface="Montserrat Classic Bold"/>
              </a:rPr>
              <a:t>Pengguna</a:t>
            </a:r>
            <a:r>
              <a:rPr lang="en-US" sz="2899" dirty="0">
                <a:solidFill>
                  <a:srgbClr val="000000"/>
                </a:solidFill>
                <a:latin typeface="Montserrat Classic Bold"/>
              </a:rPr>
              <a:t>):*</a:t>
            </a:r>
            <a:r>
              <a:rPr lang="en-US" sz="2899" dirty="0">
                <a:solidFill>
                  <a:srgbClr val="000000"/>
                </a:solidFill>
                <a:latin typeface="Montserrat Classic"/>
              </a:rPr>
              <a:t> </a:t>
            </a:r>
            <a:r>
              <a:rPr lang="en-US" sz="2899" dirty="0" err="1">
                <a:solidFill>
                  <a:srgbClr val="000000"/>
                </a:solidFill>
                <a:latin typeface="Montserrat Classic"/>
              </a:rPr>
              <a:t>Individu</a:t>
            </a:r>
            <a:r>
              <a:rPr lang="en-US" sz="2899" dirty="0">
                <a:solidFill>
                  <a:srgbClr val="000000"/>
                </a:solidFill>
                <a:latin typeface="Montserrat Classic"/>
              </a:rPr>
              <a:t> </a:t>
            </a:r>
            <a:r>
              <a:rPr lang="en-US" sz="2899" dirty="0" err="1">
                <a:solidFill>
                  <a:srgbClr val="000000"/>
                </a:solidFill>
                <a:latin typeface="Montserrat Classic"/>
              </a:rPr>
              <a:t>atau</a:t>
            </a:r>
            <a:r>
              <a:rPr lang="en-US" sz="2899" dirty="0">
                <a:solidFill>
                  <a:srgbClr val="000000"/>
                </a:solidFill>
                <a:latin typeface="Montserrat Classic"/>
              </a:rPr>
              <a:t> kelompok yang </a:t>
            </a:r>
            <a:r>
              <a:rPr lang="en-US" sz="2899" dirty="0" err="1">
                <a:solidFill>
                  <a:srgbClr val="000000"/>
                </a:solidFill>
                <a:latin typeface="Montserrat Classic"/>
              </a:rPr>
              <a:t>menggunakan</a:t>
            </a:r>
            <a:r>
              <a:rPr lang="en-US" sz="2899" dirty="0">
                <a:solidFill>
                  <a:srgbClr val="000000"/>
                </a:solidFill>
                <a:latin typeface="Montserrat Classic"/>
              </a:rPr>
              <a:t> </a:t>
            </a:r>
            <a:r>
              <a:rPr lang="en-US" sz="2899" dirty="0" err="1">
                <a:solidFill>
                  <a:srgbClr val="000000"/>
                </a:solidFill>
                <a:latin typeface="Montserrat Classic"/>
              </a:rPr>
              <a:t>sistem</a:t>
            </a:r>
            <a:endParaRPr lang="en-US" sz="2899" dirty="0">
              <a:solidFill>
                <a:srgbClr val="000000"/>
              </a:solidFill>
              <a:latin typeface="Montserrat Classic"/>
            </a:endParaRPr>
          </a:p>
          <a:p>
            <a:pPr algn="l">
              <a:lnSpc>
                <a:spcPts val="4999"/>
              </a:lnSpc>
            </a:pPr>
            <a:endParaRPr lang="en-US" sz="2899" dirty="0">
              <a:solidFill>
                <a:srgbClr val="000000"/>
              </a:solidFill>
              <a:latin typeface="Montserrat Classic"/>
            </a:endParaRPr>
          </a:p>
        </p:txBody>
      </p:sp>
      <p:sp>
        <p:nvSpPr>
          <p:cNvPr id="25" name="TextBox 25"/>
          <p:cNvSpPr txBox="1"/>
          <p:nvPr/>
        </p:nvSpPr>
        <p:spPr>
          <a:xfrm>
            <a:off x="8375850" y="8276226"/>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6" presetClass="entr" presetSubtype="2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par>
                                <p:cTn id="26" presetID="16" presetClass="entr" presetSubtype="2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arn(inVertical)">
                                      <p:cBhvr>
                                        <p:cTn id="37" dur="500"/>
                                        <p:tgtEl>
                                          <p:spTgt spid="20"/>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arn(inVertical)">
                                      <p:cBhvr>
                                        <p:cTn id="43" dur="500"/>
                                        <p:tgtEl>
                                          <p:spTgt spid="2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barn(inVertical)">
                                      <p:cBhvr>
                                        <p:cTn id="46" dur="500"/>
                                        <p:tgtEl>
                                          <p:spTgt spid="23"/>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barn(inVertical)">
                                      <p:cBhvr>
                                        <p:cTn id="49" dur="500"/>
                                        <p:tgtEl>
                                          <p:spTgt spid="2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P spid="20" grpId="0"/>
      <p:bldP spid="21" grpId="0"/>
      <p:bldP spid="22" grpId="0"/>
      <p:bldP spid="23"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479F7"/>
        </a:solidFill>
        <a:effectLst/>
      </p:bgPr>
    </p:bg>
    <p:spTree>
      <p:nvGrpSpPr>
        <p:cNvPr id="1" name=""/>
        <p:cNvGrpSpPr/>
        <p:nvPr/>
      </p:nvGrpSpPr>
      <p:grpSpPr>
        <a:xfrm>
          <a:off x="0" y="0"/>
          <a:ext cx="0" cy="0"/>
          <a:chOff x="0" y="0"/>
          <a:chExt cx="0" cy="0"/>
        </a:xfrm>
      </p:grpSpPr>
      <p:grpSp>
        <p:nvGrpSpPr>
          <p:cNvPr id="2" name="Group 2"/>
          <p:cNvGrpSpPr/>
          <p:nvPr/>
        </p:nvGrpSpPr>
        <p:grpSpPr>
          <a:xfrm>
            <a:off x="714127" y="683475"/>
            <a:ext cx="16859746" cy="8920050"/>
            <a:chOff x="0" y="0"/>
            <a:chExt cx="4440427" cy="2349314"/>
          </a:xfrm>
        </p:grpSpPr>
        <p:sp>
          <p:nvSpPr>
            <p:cNvPr id="3" name="Freeform 3"/>
            <p:cNvSpPr/>
            <p:nvPr/>
          </p:nvSpPr>
          <p:spPr>
            <a:xfrm>
              <a:off x="0" y="0"/>
              <a:ext cx="4440427" cy="2349314"/>
            </a:xfrm>
            <a:custGeom>
              <a:avLst/>
              <a:gdLst/>
              <a:ahLst/>
              <a:cxnLst/>
              <a:rect l="l" t="t" r="r" b="b"/>
              <a:pathLst>
                <a:path w="4440427" h="2349314">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id="4" name="TextBox 4"/>
            <p:cNvSpPr txBox="1"/>
            <p:nvPr/>
          </p:nvSpPr>
          <p:spPr>
            <a:xfrm>
              <a:off x="0" y="-38100"/>
              <a:ext cx="4440427" cy="238741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752776" y="3879564"/>
            <a:ext cx="7194594" cy="2804098"/>
          </a:xfrm>
          <a:prstGeom prst="rect">
            <a:avLst/>
          </a:prstGeom>
        </p:spPr>
        <p:txBody>
          <a:bodyPr lIns="0" tIns="0" rIns="0" bIns="0" rtlCol="0" anchor="t">
            <a:spAutoFit/>
          </a:bodyPr>
          <a:lstStyle/>
          <a:p>
            <a:pPr>
              <a:lnSpc>
                <a:spcPts val="10588"/>
              </a:lnSpc>
            </a:pPr>
            <a:r>
              <a:rPr lang="en-US" sz="11264">
                <a:solidFill>
                  <a:srgbClr val="000000"/>
                </a:solidFill>
                <a:latin typeface="Bebas Neue Bold"/>
              </a:rPr>
              <a:t>THANK YOU FOR LISTENING!</a:t>
            </a:r>
          </a:p>
        </p:txBody>
      </p:sp>
      <p:sp>
        <p:nvSpPr>
          <p:cNvPr id="6" name="Freeform 6"/>
          <p:cNvSpPr/>
          <p:nvPr/>
        </p:nvSpPr>
        <p:spPr>
          <a:xfrm>
            <a:off x="1275495" y="1063912"/>
            <a:ext cx="7868505" cy="8159176"/>
          </a:xfrm>
          <a:custGeom>
            <a:avLst/>
            <a:gdLst/>
            <a:ahLst/>
            <a:cxnLst/>
            <a:rect l="l" t="t" r="r" b="b"/>
            <a:pathLst>
              <a:path w="7868505" h="8159176">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6"/>
                                        </p:tgtEl>
                                        <p:attrNameLst>
                                          <p:attrName>r</p:attrName>
                                        </p:attrNameLst>
                                      </p:cBhvr>
                                    </p:animRot>
                                    <p:animRot by="-240000">
                                      <p:cBhvr>
                                        <p:cTn id="19" dur="200" fill="hold">
                                          <p:stCondLst>
                                            <p:cond delay="200"/>
                                          </p:stCondLst>
                                        </p:cTn>
                                        <p:tgtEl>
                                          <p:spTgt spid="6"/>
                                        </p:tgtEl>
                                        <p:attrNameLst>
                                          <p:attrName>r</p:attrName>
                                        </p:attrNameLst>
                                      </p:cBhvr>
                                    </p:animRot>
                                    <p:animRot by="240000">
                                      <p:cBhvr>
                                        <p:cTn id="20" dur="200" fill="hold">
                                          <p:stCondLst>
                                            <p:cond delay="400"/>
                                          </p:stCondLst>
                                        </p:cTn>
                                        <p:tgtEl>
                                          <p:spTgt spid="6"/>
                                        </p:tgtEl>
                                        <p:attrNameLst>
                                          <p:attrName>r</p:attrName>
                                        </p:attrNameLst>
                                      </p:cBhvr>
                                    </p:animRot>
                                    <p:animRot by="-240000">
                                      <p:cBhvr>
                                        <p:cTn id="21" dur="200" fill="hold">
                                          <p:stCondLst>
                                            <p:cond delay="600"/>
                                          </p:stCondLst>
                                        </p:cTn>
                                        <p:tgtEl>
                                          <p:spTgt spid="6"/>
                                        </p:tgtEl>
                                        <p:attrNameLst>
                                          <p:attrName>r</p:attrName>
                                        </p:attrNameLst>
                                      </p:cBhvr>
                                    </p:animRot>
                                    <p:animRot by="120000">
                                      <p:cBhvr>
                                        <p:cTn id="22"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sp>
        <p:nvSpPr>
          <p:cNvPr id="2" name="Freeform 2"/>
          <p:cNvSpPr/>
          <p:nvPr/>
        </p:nvSpPr>
        <p:spPr>
          <a:xfrm>
            <a:off x="6152892" y="3336553"/>
            <a:ext cx="7715508" cy="6950447"/>
          </a:xfrm>
          <a:custGeom>
            <a:avLst/>
            <a:gdLst/>
            <a:ahLst/>
            <a:cxnLst/>
            <a:rect l="l" t="t" r="r" b="b"/>
            <a:pathLst>
              <a:path w="6652394" h="6645585">
                <a:moveTo>
                  <a:pt x="0" y="0"/>
                </a:moveTo>
                <a:lnTo>
                  <a:pt x="6652394" y="0"/>
                </a:lnTo>
                <a:lnTo>
                  <a:pt x="6652394" y="6645585"/>
                </a:lnTo>
                <a:lnTo>
                  <a:pt x="0" y="6645585"/>
                </a:lnTo>
                <a:lnTo>
                  <a:pt x="0" y="0"/>
                </a:lnTo>
                <a:close/>
              </a:path>
            </a:pathLst>
          </a:custGeom>
          <a:blipFill>
            <a:blip r:embed="rId2"/>
            <a:stretch>
              <a:fillRect/>
            </a:stretch>
          </a:blipFill>
        </p:spPr>
      </p:sp>
      <p:sp>
        <p:nvSpPr>
          <p:cNvPr id="3" name="Freeform 3"/>
          <p:cNvSpPr/>
          <p:nvPr/>
        </p:nvSpPr>
        <p:spPr>
          <a:xfrm>
            <a:off x="392181" y="5867338"/>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318039" y="5867338"/>
            <a:ext cx="1882521" cy="4114800"/>
          </a:xfrm>
          <a:custGeom>
            <a:avLst/>
            <a:gdLst/>
            <a:ahLst/>
            <a:cxnLst/>
            <a:rect l="l" t="t" r="r" b="b"/>
            <a:pathLst>
              <a:path w="1882521" h="4114800">
                <a:moveTo>
                  <a:pt x="0" y="0"/>
                </a:moveTo>
                <a:lnTo>
                  <a:pt x="1882521" y="0"/>
                </a:lnTo>
                <a:lnTo>
                  <a:pt x="188252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0" y="0"/>
            <a:ext cx="4249059" cy="1444680"/>
          </a:xfrm>
          <a:custGeom>
            <a:avLst/>
            <a:gdLst/>
            <a:ahLst/>
            <a:cxnLst/>
            <a:rect l="l" t="t" r="r" b="b"/>
            <a:pathLst>
              <a:path w="4249059" h="1444680">
                <a:moveTo>
                  <a:pt x="0" y="0"/>
                </a:moveTo>
                <a:lnTo>
                  <a:pt x="4249059" y="0"/>
                </a:lnTo>
                <a:lnTo>
                  <a:pt x="4249059" y="1444680"/>
                </a:lnTo>
                <a:lnTo>
                  <a:pt x="0" y="14446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4193509" y="0"/>
            <a:ext cx="4249059" cy="1444680"/>
          </a:xfrm>
          <a:custGeom>
            <a:avLst/>
            <a:gdLst/>
            <a:ahLst/>
            <a:cxnLst/>
            <a:rect l="l" t="t" r="r" b="b"/>
            <a:pathLst>
              <a:path w="4249059" h="1444680">
                <a:moveTo>
                  <a:pt x="0" y="0"/>
                </a:moveTo>
                <a:lnTo>
                  <a:pt x="4249059" y="0"/>
                </a:lnTo>
                <a:lnTo>
                  <a:pt x="4249059" y="1444680"/>
                </a:lnTo>
                <a:lnTo>
                  <a:pt x="0" y="14446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7">
            <a:extLst>
              <a:ext uri="{FF2B5EF4-FFF2-40B4-BE49-F238E27FC236}">
                <a16:creationId xmlns:a16="http://schemas.microsoft.com/office/drawing/2014/main" id="{CAF125F6-05BC-0F1F-D5C3-71D3D741517D}"/>
              </a:ext>
            </a:extLst>
          </p:cNvPr>
          <p:cNvSpPr txBox="1"/>
          <p:nvPr/>
        </p:nvSpPr>
        <p:spPr>
          <a:xfrm>
            <a:off x="3644273" y="-952500"/>
            <a:ext cx="11976727" cy="3680559"/>
          </a:xfrm>
          <a:prstGeom prst="rect">
            <a:avLst/>
          </a:prstGeom>
        </p:spPr>
        <p:txBody>
          <a:bodyPr wrap="square" lIns="0" tIns="0" rIns="0" bIns="0" rtlCol="0" anchor="t">
            <a:spAutoFit/>
          </a:bodyPr>
          <a:lstStyle/>
          <a:p>
            <a:pPr algn="ctr">
              <a:lnSpc>
                <a:spcPts val="30179"/>
              </a:lnSpc>
              <a:spcBef>
                <a:spcPct val="0"/>
              </a:spcBef>
            </a:pPr>
            <a:r>
              <a:rPr lang="en-US" sz="21556" dirty="0">
                <a:solidFill>
                  <a:srgbClr val="32C0C1"/>
                </a:solidFill>
                <a:latin typeface="Dynamo Bold"/>
              </a:rPr>
              <a:t>kelompok</a:t>
            </a:r>
          </a:p>
        </p:txBody>
      </p:sp>
      <p:sp>
        <p:nvSpPr>
          <p:cNvPr id="16" name="Rectangle 15">
            <a:extLst>
              <a:ext uri="{FF2B5EF4-FFF2-40B4-BE49-F238E27FC236}">
                <a16:creationId xmlns:a16="http://schemas.microsoft.com/office/drawing/2014/main" id="{8BC085F7-0933-FFB5-55B4-3262B99A3AB3}"/>
              </a:ext>
            </a:extLst>
          </p:cNvPr>
          <p:cNvSpPr/>
          <p:nvPr/>
        </p:nvSpPr>
        <p:spPr>
          <a:xfrm>
            <a:off x="7867569" y="2245890"/>
            <a:ext cx="3714831"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chemeClr val="accent6">
                    <a:lumMod val="75000"/>
                  </a:schemeClr>
                </a:solidFill>
                <a:effectLst>
                  <a:outerShdw dist="38100" dir="2700000" algn="tl" rotWithShape="0">
                    <a:schemeClr val="accent2"/>
                  </a:outerShdw>
                </a:effectLst>
                <a:latin typeface="Comic Sans Bold"/>
              </a:rPr>
              <a:t>2 ( DUA )</a:t>
            </a:r>
            <a:endParaRPr lang="en-US" sz="5400" b="1" cap="none" spc="0" dirty="0">
              <a:ln w="6600">
                <a:solidFill>
                  <a:schemeClr val="accent2"/>
                </a:solidFill>
                <a:prstDash val="solid"/>
              </a:ln>
              <a:solidFill>
                <a:schemeClr val="accent6">
                  <a:lumMod val="75000"/>
                </a:schemeClr>
              </a:solidFill>
              <a:effectLst>
                <a:outerShdw dist="38100" dir="2700000" algn="tl" rotWithShape="0">
                  <a:schemeClr val="accent2"/>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ircle(in)">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sp>
        <p:nvSpPr>
          <p:cNvPr id="2" name="Freeform 2"/>
          <p:cNvSpPr/>
          <p:nvPr/>
        </p:nvSpPr>
        <p:spPr>
          <a:xfrm>
            <a:off x="1215153" y="3380700"/>
            <a:ext cx="4819242" cy="5116647"/>
          </a:xfrm>
          <a:custGeom>
            <a:avLst/>
            <a:gdLst/>
            <a:ahLst/>
            <a:cxnLst/>
            <a:rect l="l" t="t" r="r" b="b"/>
            <a:pathLst>
              <a:path w="4819242" h="5116647">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533908" y="1409176"/>
            <a:ext cx="11209978" cy="7468648"/>
          </a:xfrm>
          <a:custGeom>
            <a:avLst/>
            <a:gdLst/>
            <a:ahLst/>
            <a:cxnLst/>
            <a:rect l="l" t="t" r="r" b="b"/>
            <a:pathLst>
              <a:path w="11209978" h="7468648">
                <a:moveTo>
                  <a:pt x="0" y="0"/>
                </a:moveTo>
                <a:lnTo>
                  <a:pt x="11209978" y="0"/>
                </a:lnTo>
                <a:lnTo>
                  <a:pt x="11209978" y="7468648"/>
                </a:lnTo>
                <a:lnTo>
                  <a:pt x="0" y="7468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6693349" y="2457450"/>
            <a:ext cx="11293202" cy="5364745"/>
            <a:chOff x="0" y="0"/>
            <a:chExt cx="15057603" cy="7152994"/>
          </a:xfrm>
        </p:grpSpPr>
        <p:sp>
          <p:nvSpPr>
            <p:cNvPr id="5" name="TextBox 5"/>
            <p:cNvSpPr txBox="1"/>
            <p:nvPr/>
          </p:nvSpPr>
          <p:spPr>
            <a:xfrm>
              <a:off x="0" y="-9525"/>
              <a:ext cx="15057603" cy="809625"/>
            </a:xfrm>
            <a:prstGeom prst="rect">
              <a:avLst/>
            </a:prstGeom>
          </p:spPr>
          <p:txBody>
            <a:bodyPr lIns="0" tIns="0" rIns="0" bIns="0" rtlCol="0" anchor="t">
              <a:spAutoFit/>
            </a:bodyPr>
            <a:lstStyle/>
            <a:p>
              <a:pPr algn="ctr">
                <a:lnSpc>
                  <a:spcPts val="4799"/>
                </a:lnSpc>
              </a:pPr>
              <a:r>
                <a:rPr lang="en-US" sz="3999" spc="799">
                  <a:solidFill>
                    <a:srgbClr val="000000"/>
                  </a:solidFill>
                  <a:latin typeface="Glacial Indifference Bold"/>
                </a:rPr>
                <a:t>SISTEM INFORMASI</a:t>
              </a:r>
            </a:p>
          </p:txBody>
        </p:sp>
        <p:sp>
          <p:nvSpPr>
            <p:cNvPr id="6" name="TextBox 6"/>
            <p:cNvSpPr txBox="1"/>
            <p:nvPr/>
          </p:nvSpPr>
          <p:spPr>
            <a:xfrm>
              <a:off x="586412" y="1047469"/>
              <a:ext cx="13884779" cy="6105525"/>
            </a:xfrm>
            <a:prstGeom prst="rect">
              <a:avLst/>
            </a:prstGeom>
          </p:spPr>
          <p:txBody>
            <a:bodyPr lIns="0" tIns="0" rIns="0" bIns="0" rtlCol="0" anchor="t">
              <a:spAutoFit/>
            </a:bodyPr>
            <a:lstStyle/>
            <a:p>
              <a:pPr algn="ctr">
                <a:lnSpc>
                  <a:spcPts val="3600"/>
                </a:lnSpc>
              </a:pPr>
              <a:r>
                <a:rPr lang="en-US" sz="3000" spc="600">
                  <a:solidFill>
                    <a:srgbClr val="000000"/>
                  </a:solidFill>
                  <a:latin typeface="Glacial Indifference"/>
                </a:rPr>
                <a:t>Sistem informasi adalah suatu rangkaian elemen yang saling terkait yang bekerja bersama-sama untuk mengumpulkan, mengolah, menyimpan, dan menyebarkan informasi dengan tujuan mendukung pengambilan keputusan di dalam suatu organisasi. Konsep dasar ini mencakup perangkat keras, perangkat lunak, data, prosedur, dan orang-orang yang terlibat dalam proses tersebut.</a:t>
              </a:r>
            </a:p>
          </p:txBody>
        </p:sp>
      </p:grpSp>
      <p:sp>
        <p:nvSpPr>
          <p:cNvPr id="7" name="Freeform 7"/>
          <p:cNvSpPr/>
          <p:nvPr/>
        </p:nvSpPr>
        <p:spPr>
          <a:xfrm>
            <a:off x="8682350" y="1545804"/>
            <a:ext cx="7315200" cy="768096"/>
          </a:xfrm>
          <a:custGeom>
            <a:avLst/>
            <a:gdLst/>
            <a:ahLst/>
            <a:cxnLst/>
            <a:rect l="l" t="t" r="r" b="b"/>
            <a:pathLst>
              <a:path w="7315200" h="768096">
                <a:moveTo>
                  <a:pt x="0" y="0"/>
                </a:moveTo>
                <a:lnTo>
                  <a:pt x="7315200" y="0"/>
                </a:lnTo>
                <a:lnTo>
                  <a:pt x="7315200" y="768096"/>
                </a:lnTo>
                <a:lnTo>
                  <a:pt x="0" y="768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6533908" y="7584594"/>
            <a:ext cx="4030845" cy="1293230"/>
          </a:xfrm>
          <a:custGeom>
            <a:avLst/>
            <a:gdLst/>
            <a:ahLst/>
            <a:cxnLst/>
            <a:rect l="l" t="t" r="r" b="b"/>
            <a:pathLst>
              <a:path w="4030845" h="1293230">
                <a:moveTo>
                  <a:pt x="0" y="0"/>
                </a:moveTo>
                <a:lnTo>
                  <a:pt x="4030845" y="0"/>
                </a:lnTo>
                <a:lnTo>
                  <a:pt x="4030845" y="1293230"/>
                </a:lnTo>
                <a:lnTo>
                  <a:pt x="0" y="12932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4866838" y="7206723"/>
            <a:ext cx="2861321" cy="3028685"/>
          </a:xfrm>
          <a:custGeom>
            <a:avLst/>
            <a:gdLst/>
            <a:ahLst/>
            <a:cxnLst/>
            <a:rect l="l" t="t" r="r" b="b"/>
            <a:pathLst>
              <a:path w="2861321" h="3028685">
                <a:moveTo>
                  <a:pt x="0" y="0"/>
                </a:moveTo>
                <a:lnTo>
                  <a:pt x="2861322" y="0"/>
                </a:lnTo>
                <a:lnTo>
                  <a:pt x="2861322" y="3028685"/>
                </a:lnTo>
                <a:lnTo>
                  <a:pt x="0" y="30286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1215153" y="1247100"/>
            <a:ext cx="4186651" cy="2133600"/>
          </a:xfrm>
          <a:prstGeom prst="rect">
            <a:avLst/>
          </a:prstGeom>
        </p:spPr>
        <p:txBody>
          <a:bodyPr lIns="0" tIns="0" rIns="0" bIns="0" rtlCol="0" anchor="t">
            <a:spAutoFit/>
          </a:bodyPr>
          <a:lstStyle/>
          <a:p>
            <a:pPr marL="0" lvl="0" indent="0" algn="ctr">
              <a:lnSpc>
                <a:spcPts val="8399"/>
              </a:lnSpc>
              <a:spcBef>
                <a:spcPct val="0"/>
              </a:spcBef>
            </a:pPr>
            <a:r>
              <a:rPr lang="en-US" sz="6999" dirty="0">
                <a:solidFill>
                  <a:srgbClr val="000000"/>
                </a:solidFill>
                <a:latin typeface="Bebas Neue Bold"/>
              </a:rPr>
              <a:t>LATAR BELAKANG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2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561733" y="1562846"/>
            <a:ext cx="8343872" cy="8500586"/>
            <a:chOff x="0" y="0"/>
            <a:chExt cx="2197563" cy="2238837"/>
          </a:xfrm>
        </p:grpSpPr>
        <p:sp>
          <p:nvSpPr>
            <p:cNvPr id="3" name="Freeform 3"/>
            <p:cNvSpPr/>
            <p:nvPr/>
          </p:nvSpPr>
          <p:spPr>
            <a:xfrm>
              <a:off x="0" y="0"/>
              <a:ext cx="2197563" cy="2238837"/>
            </a:xfrm>
            <a:custGeom>
              <a:avLst/>
              <a:gdLst/>
              <a:ahLst/>
              <a:cxnLst/>
              <a:rect l="l" t="t" r="r" b="b"/>
              <a:pathLst>
                <a:path w="2197563" h="2238837">
                  <a:moveTo>
                    <a:pt x="31547" y="0"/>
                  </a:moveTo>
                  <a:lnTo>
                    <a:pt x="2166016" y="0"/>
                  </a:lnTo>
                  <a:cubicBezTo>
                    <a:pt x="2174383" y="0"/>
                    <a:pt x="2182407" y="3324"/>
                    <a:pt x="2188323" y="9240"/>
                  </a:cubicBezTo>
                  <a:cubicBezTo>
                    <a:pt x="2194240" y="15156"/>
                    <a:pt x="2197563" y="23180"/>
                    <a:pt x="2197563" y="31547"/>
                  </a:cubicBezTo>
                  <a:lnTo>
                    <a:pt x="2197563" y="2207290"/>
                  </a:lnTo>
                  <a:cubicBezTo>
                    <a:pt x="2197563" y="2215657"/>
                    <a:pt x="2194240" y="2223681"/>
                    <a:pt x="2188323" y="2229597"/>
                  </a:cubicBezTo>
                  <a:cubicBezTo>
                    <a:pt x="2182407" y="2235514"/>
                    <a:pt x="2174383" y="2238837"/>
                    <a:pt x="2166016" y="2238837"/>
                  </a:cubicBezTo>
                  <a:lnTo>
                    <a:pt x="31547" y="2238837"/>
                  </a:lnTo>
                  <a:cubicBezTo>
                    <a:pt x="23180" y="2238837"/>
                    <a:pt x="15156" y="2235514"/>
                    <a:pt x="9240" y="2229597"/>
                  </a:cubicBezTo>
                  <a:cubicBezTo>
                    <a:pt x="3324" y="2223681"/>
                    <a:pt x="0" y="2215657"/>
                    <a:pt x="0" y="2207290"/>
                  </a:cubicBezTo>
                  <a:lnTo>
                    <a:pt x="0" y="31547"/>
                  </a:lnTo>
                  <a:cubicBezTo>
                    <a:pt x="0" y="23180"/>
                    <a:pt x="3324" y="15156"/>
                    <a:pt x="9240" y="9240"/>
                  </a:cubicBezTo>
                  <a:cubicBezTo>
                    <a:pt x="15156" y="3324"/>
                    <a:pt x="23180" y="0"/>
                    <a:pt x="31547" y="0"/>
                  </a:cubicBezTo>
                  <a:close/>
                </a:path>
              </a:pathLst>
            </a:custGeom>
            <a:solidFill>
              <a:srgbClr val="FFFFFF"/>
            </a:solidFill>
            <a:ln w="19050" cap="rnd">
              <a:solidFill>
                <a:srgbClr val="000000"/>
              </a:solidFill>
              <a:prstDash val="solid"/>
              <a:round/>
            </a:ln>
          </p:spPr>
        </p:sp>
        <p:sp>
          <p:nvSpPr>
            <p:cNvPr id="4" name="TextBox 4"/>
            <p:cNvSpPr txBox="1"/>
            <p:nvPr/>
          </p:nvSpPr>
          <p:spPr>
            <a:xfrm>
              <a:off x="0" y="-38100"/>
              <a:ext cx="2197563" cy="227693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798535" y="1545829"/>
            <a:ext cx="8075798" cy="7984945"/>
          </a:xfrm>
          <a:custGeom>
            <a:avLst/>
            <a:gdLst/>
            <a:ahLst/>
            <a:cxnLst/>
            <a:rect l="l" t="t" r="r" b="b"/>
            <a:pathLst>
              <a:path w="8075798" h="7984945">
                <a:moveTo>
                  <a:pt x="0" y="0"/>
                </a:moveTo>
                <a:lnTo>
                  <a:pt x="8075798" y="0"/>
                </a:lnTo>
                <a:lnTo>
                  <a:pt x="8075798" y="7984945"/>
                </a:lnTo>
                <a:lnTo>
                  <a:pt x="0" y="7984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560592" y="8820615"/>
            <a:ext cx="875371" cy="875371"/>
          </a:xfrm>
          <a:custGeom>
            <a:avLst/>
            <a:gdLst/>
            <a:ahLst/>
            <a:cxnLst/>
            <a:rect l="l" t="t" r="r" b="b"/>
            <a:pathLst>
              <a:path w="875371" h="875371">
                <a:moveTo>
                  <a:pt x="0" y="0"/>
                </a:moveTo>
                <a:lnTo>
                  <a:pt x="875370" y="0"/>
                </a:lnTo>
                <a:lnTo>
                  <a:pt x="875370" y="875370"/>
                </a:lnTo>
                <a:lnTo>
                  <a:pt x="0" y="8753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411443" y="2196102"/>
            <a:ext cx="867907" cy="867907"/>
          </a:xfrm>
          <a:custGeom>
            <a:avLst/>
            <a:gdLst/>
            <a:ahLst/>
            <a:cxnLst/>
            <a:rect l="l" t="t" r="r" b="b"/>
            <a:pathLst>
              <a:path w="867907" h="867907">
                <a:moveTo>
                  <a:pt x="0" y="0"/>
                </a:moveTo>
                <a:lnTo>
                  <a:pt x="867908" y="0"/>
                </a:lnTo>
                <a:lnTo>
                  <a:pt x="867908" y="867907"/>
                </a:lnTo>
                <a:lnTo>
                  <a:pt x="0" y="8679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403980" y="3977784"/>
            <a:ext cx="875371" cy="875371"/>
          </a:xfrm>
          <a:custGeom>
            <a:avLst/>
            <a:gdLst/>
            <a:ahLst/>
            <a:cxnLst/>
            <a:rect l="l" t="t" r="r" b="b"/>
            <a:pathLst>
              <a:path w="875371" h="875371">
                <a:moveTo>
                  <a:pt x="0" y="0"/>
                </a:moveTo>
                <a:lnTo>
                  <a:pt x="875371" y="0"/>
                </a:lnTo>
                <a:lnTo>
                  <a:pt x="875371" y="875371"/>
                </a:lnTo>
                <a:lnTo>
                  <a:pt x="0" y="8753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0403980" y="5538302"/>
            <a:ext cx="941567" cy="941567"/>
          </a:xfrm>
          <a:custGeom>
            <a:avLst/>
            <a:gdLst/>
            <a:ahLst/>
            <a:cxnLst/>
            <a:rect l="l" t="t" r="r" b="b"/>
            <a:pathLst>
              <a:path w="941567" h="941567">
                <a:moveTo>
                  <a:pt x="0" y="0"/>
                </a:moveTo>
                <a:lnTo>
                  <a:pt x="941568" y="0"/>
                </a:lnTo>
                <a:lnTo>
                  <a:pt x="941568" y="941567"/>
                </a:lnTo>
                <a:lnTo>
                  <a:pt x="0" y="9415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538016" y="7165669"/>
            <a:ext cx="897947" cy="897947"/>
          </a:xfrm>
          <a:custGeom>
            <a:avLst/>
            <a:gdLst/>
            <a:ahLst/>
            <a:cxnLst/>
            <a:rect l="l" t="t" r="r" b="b"/>
            <a:pathLst>
              <a:path w="897947" h="897947">
                <a:moveTo>
                  <a:pt x="0" y="0"/>
                </a:moveTo>
                <a:lnTo>
                  <a:pt x="897946" y="0"/>
                </a:lnTo>
                <a:lnTo>
                  <a:pt x="897946" y="897947"/>
                </a:lnTo>
                <a:lnTo>
                  <a:pt x="0" y="8979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0" y="0"/>
            <a:ext cx="3729038" cy="4114800"/>
          </a:xfrm>
          <a:custGeom>
            <a:avLst/>
            <a:gdLst/>
            <a:ahLst/>
            <a:cxnLst/>
            <a:rect l="l" t="t" r="r" b="b"/>
            <a:pathLst>
              <a:path w="3729038" h="4114800">
                <a:moveTo>
                  <a:pt x="0" y="0"/>
                </a:moveTo>
                <a:lnTo>
                  <a:pt x="3729038" y="0"/>
                </a:lnTo>
                <a:lnTo>
                  <a:pt x="372903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10076069" y="1207893"/>
            <a:ext cx="7315200" cy="252707"/>
          </a:xfrm>
          <a:custGeom>
            <a:avLst/>
            <a:gdLst/>
            <a:ahLst/>
            <a:cxnLst/>
            <a:rect l="l" t="t" r="r" b="b"/>
            <a:pathLst>
              <a:path w="7315200" h="252707">
                <a:moveTo>
                  <a:pt x="0" y="0"/>
                </a:moveTo>
                <a:lnTo>
                  <a:pt x="7315200" y="0"/>
                </a:lnTo>
                <a:lnTo>
                  <a:pt x="7315200" y="252707"/>
                </a:lnTo>
                <a:lnTo>
                  <a:pt x="0" y="2527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8643618" y="6479869"/>
            <a:ext cx="1836230" cy="4114800"/>
          </a:xfrm>
          <a:custGeom>
            <a:avLst/>
            <a:gdLst/>
            <a:ahLst/>
            <a:cxnLst/>
            <a:rect l="l" t="t" r="r" b="b"/>
            <a:pathLst>
              <a:path w="1836230" h="4114800">
                <a:moveTo>
                  <a:pt x="0" y="0"/>
                </a:moveTo>
                <a:lnTo>
                  <a:pt x="1836229" y="0"/>
                </a:lnTo>
                <a:lnTo>
                  <a:pt x="1836229"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rot="-1584059">
            <a:off x="8687255" y="186040"/>
            <a:ext cx="1072267" cy="1003910"/>
          </a:xfrm>
          <a:custGeom>
            <a:avLst/>
            <a:gdLst/>
            <a:ahLst/>
            <a:cxnLst/>
            <a:rect l="l" t="t" r="r" b="b"/>
            <a:pathLst>
              <a:path w="1072267" h="1003910">
                <a:moveTo>
                  <a:pt x="0" y="0"/>
                </a:moveTo>
                <a:lnTo>
                  <a:pt x="1072267" y="0"/>
                </a:lnTo>
                <a:lnTo>
                  <a:pt x="1072267" y="1003910"/>
                </a:lnTo>
                <a:lnTo>
                  <a:pt x="0" y="100391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Freeform 15"/>
          <p:cNvSpPr/>
          <p:nvPr/>
        </p:nvSpPr>
        <p:spPr>
          <a:xfrm>
            <a:off x="0" y="6172200"/>
            <a:ext cx="4118232" cy="4114800"/>
          </a:xfrm>
          <a:custGeom>
            <a:avLst/>
            <a:gdLst/>
            <a:ahLst/>
            <a:cxnLst/>
            <a:rect l="l" t="t" r="r" b="b"/>
            <a:pathLst>
              <a:path w="4118232" h="4114800">
                <a:moveTo>
                  <a:pt x="0" y="0"/>
                </a:moveTo>
                <a:lnTo>
                  <a:pt x="4118232" y="0"/>
                </a:lnTo>
                <a:lnTo>
                  <a:pt x="4118232"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6" name="TextBox 16"/>
          <p:cNvSpPr txBox="1"/>
          <p:nvPr/>
        </p:nvSpPr>
        <p:spPr>
          <a:xfrm>
            <a:off x="11656118" y="2156594"/>
            <a:ext cx="4666724" cy="907415"/>
          </a:xfrm>
          <a:prstGeom prst="rect">
            <a:avLst/>
          </a:prstGeom>
        </p:spPr>
        <p:txBody>
          <a:bodyPr lIns="0" tIns="0" rIns="0" bIns="0" rtlCol="0" anchor="t">
            <a:spAutoFit/>
          </a:bodyPr>
          <a:lstStyle/>
          <a:p>
            <a:pPr marL="0" lvl="0" indent="0">
              <a:lnSpc>
                <a:spcPts val="3639"/>
              </a:lnSpc>
              <a:spcBef>
                <a:spcPct val="0"/>
              </a:spcBef>
            </a:pPr>
            <a:r>
              <a:rPr lang="en-US" sz="2799">
                <a:solidFill>
                  <a:srgbClr val="000000"/>
                </a:solidFill>
                <a:latin typeface="Montserrat Classic Bold"/>
              </a:rPr>
              <a:t>Karakteristik Sistem Informasi Manajemen</a:t>
            </a:r>
          </a:p>
        </p:txBody>
      </p:sp>
      <p:sp>
        <p:nvSpPr>
          <p:cNvPr id="17" name="TextBox 17"/>
          <p:cNvSpPr txBox="1"/>
          <p:nvPr/>
        </p:nvSpPr>
        <p:spPr>
          <a:xfrm>
            <a:off x="11656118" y="3911109"/>
            <a:ext cx="4365144" cy="1007745"/>
          </a:xfrm>
          <a:prstGeom prst="rect">
            <a:avLst/>
          </a:prstGeom>
        </p:spPr>
        <p:txBody>
          <a:bodyPr lIns="0" tIns="0" rIns="0" bIns="0" rtlCol="0" anchor="t">
            <a:spAutoFit/>
          </a:bodyPr>
          <a:lstStyle/>
          <a:p>
            <a:pPr marL="0" lvl="0" indent="0">
              <a:lnSpc>
                <a:spcPts val="4199"/>
              </a:lnSpc>
              <a:spcBef>
                <a:spcPct val="0"/>
              </a:spcBef>
            </a:pPr>
            <a:r>
              <a:rPr lang="en-US" sz="2799">
                <a:solidFill>
                  <a:srgbClr val="000000"/>
                </a:solidFill>
                <a:latin typeface="Montserrat Bold"/>
              </a:rPr>
              <a:t>Tujuan Sistem Informasi Manajemen </a:t>
            </a:r>
          </a:p>
        </p:txBody>
      </p:sp>
      <p:sp>
        <p:nvSpPr>
          <p:cNvPr id="18" name="TextBox 18"/>
          <p:cNvSpPr txBox="1"/>
          <p:nvPr/>
        </p:nvSpPr>
        <p:spPr>
          <a:xfrm>
            <a:off x="11806908" y="5619103"/>
            <a:ext cx="5947907" cy="1007745"/>
          </a:xfrm>
          <a:prstGeom prst="rect">
            <a:avLst/>
          </a:prstGeom>
        </p:spPr>
        <p:txBody>
          <a:bodyPr lIns="0" tIns="0" rIns="0" bIns="0" rtlCol="0" anchor="t">
            <a:spAutoFit/>
          </a:bodyPr>
          <a:lstStyle/>
          <a:p>
            <a:pPr marL="0" lvl="0" indent="0">
              <a:lnSpc>
                <a:spcPts val="4199"/>
              </a:lnSpc>
              <a:spcBef>
                <a:spcPct val="0"/>
              </a:spcBef>
            </a:pPr>
            <a:r>
              <a:rPr lang="en-US" sz="2799">
                <a:solidFill>
                  <a:srgbClr val="000000"/>
                </a:solidFill>
                <a:latin typeface="Montserrat Bold"/>
              </a:rPr>
              <a:t>Penyimpanan Data Dalam Sistem Informasi Manajemen</a:t>
            </a:r>
          </a:p>
        </p:txBody>
      </p:sp>
      <p:sp>
        <p:nvSpPr>
          <p:cNvPr id="19" name="TextBox 19"/>
          <p:cNvSpPr txBox="1"/>
          <p:nvPr/>
        </p:nvSpPr>
        <p:spPr>
          <a:xfrm>
            <a:off x="11806908" y="7327097"/>
            <a:ext cx="5947907" cy="1007745"/>
          </a:xfrm>
          <a:prstGeom prst="rect">
            <a:avLst/>
          </a:prstGeom>
        </p:spPr>
        <p:txBody>
          <a:bodyPr lIns="0" tIns="0" rIns="0" bIns="0" rtlCol="0" anchor="t">
            <a:spAutoFit/>
          </a:bodyPr>
          <a:lstStyle/>
          <a:p>
            <a:pPr marL="0" lvl="0" indent="0">
              <a:lnSpc>
                <a:spcPts val="4199"/>
              </a:lnSpc>
              <a:spcBef>
                <a:spcPct val="0"/>
              </a:spcBef>
            </a:pPr>
            <a:r>
              <a:rPr lang="en-US" sz="2799">
                <a:solidFill>
                  <a:srgbClr val="000000"/>
                </a:solidFill>
                <a:latin typeface="Montserrat Bold"/>
              </a:rPr>
              <a:t>Jenis Sistem Informasi Manajemen</a:t>
            </a:r>
          </a:p>
        </p:txBody>
      </p:sp>
      <p:sp>
        <p:nvSpPr>
          <p:cNvPr id="20" name="TextBox 20"/>
          <p:cNvSpPr txBox="1"/>
          <p:nvPr/>
        </p:nvSpPr>
        <p:spPr>
          <a:xfrm>
            <a:off x="11957698" y="8721090"/>
            <a:ext cx="5947907" cy="1007745"/>
          </a:xfrm>
          <a:prstGeom prst="rect">
            <a:avLst/>
          </a:prstGeom>
        </p:spPr>
        <p:txBody>
          <a:bodyPr lIns="0" tIns="0" rIns="0" bIns="0" rtlCol="0" anchor="t">
            <a:spAutoFit/>
          </a:bodyPr>
          <a:lstStyle/>
          <a:p>
            <a:pPr marL="0" lvl="0" indent="0">
              <a:lnSpc>
                <a:spcPts val="4199"/>
              </a:lnSpc>
              <a:spcBef>
                <a:spcPct val="0"/>
              </a:spcBef>
            </a:pPr>
            <a:r>
              <a:rPr lang="en-US" sz="2799">
                <a:solidFill>
                  <a:srgbClr val="000000"/>
                </a:solidFill>
                <a:latin typeface="Montserrat Bold"/>
              </a:rPr>
              <a:t>Komponen Sistem Informasi Manajemen</a:t>
            </a:r>
          </a:p>
        </p:txBody>
      </p:sp>
      <p:sp>
        <p:nvSpPr>
          <p:cNvPr id="21" name="TextBox 21"/>
          <p:cNvSpPr txBox="1"/>
          <p:nvPr/>
        </p:nvSpPr>
        <p:spPr>
          <a:xfrm>
            <a:off x="9058654" y="345551"/>
            <a:ext cx="9350029" cy="760096"/>
          </a:xfrm>
          <a:prstGeom prst="rect">
            <a:avLst/>
          </a:prstGeom>
        </p:spPr>
        <p:txBody>
          <a:bodyPr lIns="0" tIns="0" rIns="0" bIns="0" rtlCol="0" anchor="t">
            <a:spAutoFit/>
          </a:bodyPr>
          <a:lstStyle/>
          <a:p>
            <a:pPr algn="ctr">
              <a:lnSpc>
                <a:spcPts val="5580"/>
              </a:lnSpc>
            </a:pPr>
            <a:r>
              <a:rPr lang="en-US" sz="6200">
                <a:solidFill>
                  <a:srgbClr val="FBFEFE"/>
                </a:solidFill>
                <a:latin typeface="CS Gordon Serif"/>
              </a:rPr>
              <a:t>PEMBAHASAN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2000"/>
                                        <p:tgtEl>
                                          <p:spTgt spid="1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heel(1)">
                                      <p:cBhvr>
                                        <p:cTn id="16" dur="2000"/>
                                        <p:tgtEl>
                                          <p:spTgt spid="21"/>
                                        </p:tgtEl>
                                      </p:cBhvr>
                                    </p:animEffect>
                                  </p:childTnLst>
                                </p:cTn>
                              </p:par>
                              <p:par>
                                <p:cTn id="17" presetID="21"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2000"/>
                                        <p:tgtEl>
                                          <p:spTgt spid="14"/>
                                        </p:tgtEl>
                                      </p:cBhvr>
                                    </p:animEffect>
                                  </p:childTnLst>
                                </p:cTn>
                              </p:par>
                              <p:par>
                                <p:cTn id="20" presetID="21" presetClass="entr" presetSubtype="1"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2000"/>
                                        <p:tgtEl>
                                          <p:spTgt spid="7"/>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par>
                                <p:cTn id="26" presetID="21" presetClass="entr" presetSubtype="1"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heel(1)">
                                      <p:cBhvr>
                                        <p:cTn id="28" dur="2000"/>
                                        <p:tgtEl>
                                          <p:spTgt spid="2"/>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heel(1)">
                                      <p:cBhvr>
                                        <p:cTn id="31" dur="2000"/>
                                        <p:tgtEl>
                                          <p:spTgt spid="17"/>
                                        </p:tgtEl>
                                      </p:cBhvr>
                                    </p:animEffect>
                                  </p:childTnLst>
                                </p:cTn>
                              </p:par>
                              <p:par>
                                <p:cTn id="32" presetID="21" presetClass="entr" presetSubtype="1"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2000"/>
                                        <p:tgtEl>
                                          <p:spTgt spid="8"/>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heel(1)">
                                      <p:cBhvr>
                                        <p:cTn id="37" dur="2000"/>
                                        <p:tgtEl>
                                          <p:spTgt spid="18"/>
                                        </p:tgtEl>
                                      </p:cBhvr>
                                    </p:animEffect>
                                  </p:childTnLst>
                                </p:cTn>
                              </p:par>
                              <p:par>
                                <p:cTn id="38" presetID="21" presetClass="entr" presetSubtype="1"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heel(1)">
                                      <p:cBhvr>
                                        <p:cTn id="40" dur="2000"/>
                                        <p:tgtEl>
                                          <p:spTgt spid="10"/>
                                        </p:tgtEl>
                                      </p:cBhvr>
                                    </p:animEffect>
                                  </p:childTnLst>
                                </p:cTn>
                              </p:par>
                              <p:par>
                                <p:cTn id="41" presetID="21" presetClass="entr" presetSubtype="1"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heel(1)">
                                      <p:cBhvr>
                                        <p:cTn id="43" dur="2000"/>
                                        <p:tgtEl>
                                          <p:spTgt spid="9"/>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heel(1)">
                                      <p:cBhvr>
                                        <p:cTn id="46" dur="2000"/>
                                        <p:tgtEl>
                                          <p:spTgt spid="19"/>
                                        </p:tgtEl>
                                      </p:cBhvr>
                                    </p:animEffect>
                                  </p:childTnLst>
                                </p:cTn>
                              </p:par>
                              <p:par>
                                <p:cTn id="47" presetID="21" presetClass="entr" presetSubtype="1"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heel(1)">
                                      <p:cBhvr>
                                        <p:cTn id="49" dur="2000"/>
                                        <p:tgtEl>
                                          <p:spTgt spid="6"/>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heel(1)">
                                      <p:cBhvr>
                                        <p:cTn id="52" dur="2000"/>
                                        <p:tgtEl>
                                          <p:spTgt spid="20"/>
                                        </p:tgtEl>
                                      </p:cBhvr>
                                    </p:animEffect>
                                  </p:childTnLst>
                                </p:cTn>
                              </p:par>
                              <p:par>
                                <p:cTn id="53" presetID="21" presetClass="entr" presetSubtype="1"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heel(1)">
                                      <p:cBhvr>
                                        <p:cTn id="55"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48577"/>
            <a:ext cx="9696760" cy="10784153"/>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sp>
        <p:sp>
          <p:nvSpPr>
            <p:cNvPr id="4" name="TextBox 4"/>
            <p:cNvSpPr txBox="1"/>
            <p:nvPr/>
          </p:nvSpPr>
          <p:spPr>
            <a:xfrm>
              <a:off x="0" y="-38100"/>
              <a:ext cx="2553879" cy="287837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885890" y="219985"/>
            <a:ext cx="9056002" cy="2683870"/>
          </a:xfrm>
          <a:custGeom>
            <a:avLst/>
            <a:gdLst/>
            <a:ahLst/>
            <a:cxnLst/>
            <a:rect l="l" t="t" r="r" b="b"/>
            <a:pathLst>
              <a:path w="9056002" h="2683870">
                <a:moveTo>
                  <a:pt x="0" y="0"/>
                </a:moveTo>
                <a:lnTo>
                  <a:pt x="9056001" y="0"/>
                </a:lnTo>
                <a:lnTo>
                  <a:pt x="9056001" y="2683870"/>
                </a:lnTo>
                <a:lnTo>
                  <a:pt x="0" y="2683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885890" y="3086100"/>
            <a:ext cx="516220" cy="4114800"/>
          </a:xfrm>
          <a:custGeom>
            <a:avLst/>
            <a:gdLst/>
            <a:ahLst/>
            <a:cxnLst/>
            <a:rect l="l" t="t" r="r" b="b"/>
            <a:pathLst>
              <a:path w="516220" h="4114800">
                <a:moveTo>
                  <a:pt x="0" y="0"/>
                </a:moveTo>
                <a:lnTo>
                  <a:pt x="516220" y="0"/>
                </a:lnTo>
                <a:lnTo>
                  <a:pt x="51622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418554" y="764980"/>
            <a:ext cx="882003" cy="1375443"/>
          </a:xfrm>
          <a:custGeom>
            <a:avLst/>
            <a:gdLst/>
            <a:ahLst/>
            <a:cxnLst/>
            <a:rect l="l" t="t" r="r" b="b"/>
            <a:pathLst>
              <a:path w="882003" h="1375443">
                <a:moveTo>
                  <a:pt x="0" y="0"/>
                </a:moveTo>
                <a:lnTo>
                  <a:pt x="882003" y="0"/>
                </a:lnTo>
                <a:lnTo>
                  <a:pt x="882003" y="1375443"/>
                </a:lnTo>
                <a:lnTo>
                  <a:pt x="0" y="13754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859555" y="8329911"/>
            <a:ext cx="2184460" cy="1777604"/>
          </a:xfrm>
          <a:custGeom>
            <a:avLst/>
            <a:gdLst/>
            <a:ahLst/>
            <a:cxnLst/>
            <a:rect l="l" t="t" r="r" b="b"/>
            <a:pathLst>
              <a:path w="2184460" h="1777604">
                <a:moveTo>
                  <a:pt x="0" y="0"/>
                </a:moveTo>
                <a:lnTo>
                  <a:pt x="2184460" y="0"/>
                </a:lnTo>
                <a:lnTo>
                  <a:pt x="2184460" y="1777604"/>
                </a:lnTo>
                <a:lnTo>
                  <a:pt x="0" y="17776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165311" y="2990850"/>
            <a:ext cx="7358766" cy="6267450"/>
          </a:xfrm>
          <a:prstGeom prst="rect">
            <a:avLst/>
          </a:prstGeom>
        </p:spPr>
        <p:txBody>
          <a:bodyPr lIns="0" tIns="0" rIns="0" bIns="0" rtlCol="0" anchor="t">
            <a:spAutoFit/>
          </a:bodyPr>
          <a:lstStyle/>
          <a:p>
            <a:pPr marL="0" lvl="0" indent="0" algn="l">
              <a:lnSpc>
                <a:spcPts val="4500"/>
              </a:lnSpc>
              <a:spcBef>
                <a:spcPct val="0"/>
              </a:spcBef>
            </a:pPr>
            <a:r>
              <a:rPr lang="en-US" sz="3000">
                <a:solidFill>
                  <a:srgbClr val="000000"/>
                </a:solidFill>
                <a:latin typeface="Montserrat Classic Bold"/>
              </a:rPr>
              <a:t>Karakteristik sistem informasi manajemen (SIM) mencerminkan sifat-sifat khusus yang membedakannya dari sistem informasi lainnya. Ini melibatkan pendekatan terpadu dalam pengelolaan informasi, orientasi pada pengguna, dukungan pengambilan keputusan, fleksibilitas, ketersediaan, orientasi waktu, dan kemampuan analisis. </a:t>
            </a:r>
          </a:p>
        </p:txBody>
      </p:sp>
      <p:sp>
        <p:nvSpPr>
          <p:cNvPr id="10" name="TextBox 10"/>
          <p:cNvSpPr txBox="1"/>
          <p:nvPr/>
        </p:nvSpPr>
        <p:spPr>
          <a:xfrm>
            <a:off x="545388" y="809335"/>
            <a:ext cx="8598612" cy="2776476"/>
          </a:xfrm>
          <a:prstGeom prst="rect">
            <a:avLst/>
          </a:prstGeom>
        </p:spPr>
        <p:txBody>
          <a:bodyPr lIns="0" tIns="0" rIns="0" bIns="0" rtlCol="0" anchor="t">
            <a:spAutoFit/>
          </a:bodyPr>
          <a:lstStyle/>
          <a:p>
            <a:pPr>
              <a:lnSpc>
                <a:spcPts val="6666"/>
              </a:lnSpc>
            </a:pPr>
            <a:r>
              <a:rPr lang="en-US" sz="6600">
                <a:solidFill>
                  <a:srgbClr val="000000"/>
                </a:solidFill>
                <a:latin typeface="Bebas Neue Bold"/>
              </a:rPr>
              <a:t>1.   Karakteristik Sistem</a:t>
            </a:r>
          </a:p>
          <a:p>
            <a:pPr>
              <a:lnSpc>
                <a:spcPts val="6666"/>
              </a:lnSpc>
            </a:pPr>
            <a:r>
              <a:rPr lang="en-US" sz="6600">
                <a:solidFill>
                  <a:srgbClr val="000000"/>
                </a:solidFill>
                <a:latin typeface="Bebas Neue Bold"/>
              </a:rPr>
              <a:t>      INFORMASI MANAJEMEN</a:t>
            </a:r>
          </a:p>
          <a:p>
            <a:pPr marL="0" lvl="0" indent="0">
              <a:lnSpc>
                <a:spcPts val="8080"/>
              </a:lnSpc>
            </a:pPr>
            <a:endParaRPr lang="en-US" sz="6600">
              <a:solidFill>
                <a:srgbClr val="000000"/>
              </a:solidFill>
              <a:latin typeface="Bebas Neue Bold"/>
            </a:endParaRPr>
          </a:p>
        </p:txBody>
      </p:sp>
      <p:sp>
        <p:nvSpPr>
          <p:cNvPr id="11" name="TextBox 11"/>
          <p:cNvSpPr txBox="1"/>
          <p:nvPr/>
        </p:nvSpPr>
        <p:spPr>
          <a:xfrm>
            <a:off x="10028163" y="990600"/>
            <a:ext cx="8598612" cy="1913255"/>
          </a:xfrm>
          <a:prstGeom prst="rect">
            <a:avLst/>
          </a:prstGeom>
        </p:spPr>
        <p:txBody>
          <a:bodyPr lIns="0" tIns="0" rIns="0" bIns="0" rtlCol="0" anchor="t">
            <a:spAutoFit/>
          </a:bodyPr>
          <a:lstStyle/>
          <a:p>
            <a:pPr>
              <a:lnSpc>
                <a:spcPts val="3534"/>
              </a:lnSpc>
            </a:pPr>
            <a:r>
              <a:rPr lang="en-US" sz="3499">
                <a:solidFill>
                  <a:srgbClr val="000000"/>
                </a:solidFill>
                <a:latin typeface="Agrandir Narrow Bold"/>
              </a:rPr>
              <a:t>Sistem Informasi Manajemen (SIM) memiliki beberapa </a:t>
            </a:r>
          </a:p>
          <a:p>
            <a:pPr>
              <a:lnSpc>
                <a:spcPts val="3534"/>
              </a:lnSpc>
            </a:pPr>
            <a:r>
              <a:rPr lang="en-US" sz="3499">
                <a:solidFill>
                  <a:srgbClr val="000000"/>
                </a:solidFill>
                <a:latin typeface="Agrandir Narrow Bold"/>
              </a:rPr>
              <a:t>karakteristik kunci, termasuk:</a:t>
            </a:r>
          </a:p>
          <a:p>
            <a:pPr marL="0" lvl="0" indent="0">
              <a:lnSpc>
                <a:spcPts val="3534"/>
              </a:lnSpc>
            </a:pPr>
            <a:endParaRPr lang="en-US" sz="3499">
              <a:solidFill>
                <a:srgbClr val="000000"/>
              </a:solidFill>
              <a:latin typeface="Agrandir Narrow Bold"/>
            </a:endParaRPr>
          </a:p>
        </p:txBody>
      </p:sp>
      <p:sp>
        <p:nvSpPr>
          <p:cNvPr id="12" name="TextBox 12"/>
          <p:cNvSpPr txBox="1"/>
          <p:nvPr/>
        </p:nvSpPr>
        <p:spPr>
          <a:xfrm>
            <a:off x="9488335" y="3067050"/>
            <a:ext cx="8594926" cy="6151663"/>
          </a:xfrm>
          <a:prstGeom prst="rect">
            <a:avLst/>
          </a:prstGeom>
        </p:spPr>
        <p:txBody>
          <a:bodyPr lIns="0" tIns="0" rIns="0" bIns="0" rtlCol="0" anchor="t">
            <a:spAutoFit/>
          </a:bodyPr>
          <a:lstStyle/>
          <a:p>
            <a:pPr marL="798484" lvl="1" indent="-399242">
              <a:lnSpc>
                <a:spcPts val="3735"/>
              </a:lnSpc>
              <a:buFont typeface="Arial"/>
              <a:buChar char="•"/>
            </a:pPr>
            <a:r>
              <a:rPr lang="en-US" sz="3698">
                <a:solidFill>
                  <a:srgbClr val="000000"/>
                </a:solidFill>
                <a:latin typeface="Accordion Black"/>
              </a:rPr>
              <a:t>Pendekatan terpadu</a:t>
            </a:r>
          </a:p>
          <a:p>
            <a:pPr marL="798484" lvl="1" indent="-399242">
              <a:lnSpc>
                <a:spcPts val="3735"/>
              </a:lnSpc>
              <a:buFont typeface="Arial"/>
              <a:buChar char="•"/>
            </a:pPr>
            <a:r>
              <a:rPr lang="en-US" sz="3698">
                <a:solidFill>
                  <a:srgbClr val="000000"/>
                </a:solidFill>
                <a:latin typeface="Accordion Black"/>
              </a:rPr>
              <a:t>Orientasi pada Pengguna </a:t>
            </a:r>
          </a:p>
          <a:p>
            <a:pPr marL="798484" lvl="1" indent="-399242">
              <a:lnSpc>
                <a:spcPts val="3735"/>
              </a:lnSpc>
              <a:buFont typeface="Arial"/>
              <a:buChar char="•"/>
            </a:pPr>
            <a:r>
              <a:rPr lang="en-US" sz="3698">
                <a:solidFill>
                  <a:srgbClr val="000000"/>
                </a:solidFill>
                <a:latin typeface="Accordion Black"/>
              </a:rPr>
              <a:t>Dukungan Pengambilan Keputusan</a:t>
            </a:r>
          </a:p>
          <a:p>
            <a:pPr marL="798484" lvl="1" indent="-399242">
              <a:lnSpc>
                <a:spcPts val="3735"/>
              </a:lnSpc>
              <a:buFont typeface="Arial"/>
              <a:buChar char="•"/>
            </a:pPr>
            <a:r>
              <a:rPr lang="en-US" sz="3698">
                <a:solidFill>
                  <a:srgbClr val="000000"/>
                </a:solidFill>
                <a:latin typeface="Accordion Black"/>
              </a:rPr>
              <a:t>Fleksibilitas : Mampu beradaptasi dengan perubahan kebutuhan organisasi dan teknologi</a:t>
            </a:r>
          </a:p>
          <a:p>
            <a:pPr marL="798484" lvl="1" indent="-399242">
              <a:lnSpc>
                <a:spcPts val="3735"/>
              </a:lnSpc>
              <a:buFont typeface="Arial"/>
              <a:buChar char="•"/>
            </a:pPr>
            <a:r>
              <a:rPr lang="en-US" sz="3698">
                <a:solidFill>
                  <a:srgbClr val="000000"/>
                </a:solidFill>
                <a:latin typeface="Accordion Black"/>
              </a:rPr>
              <a:t>Orientasi Waktu : Menyediakan informasi secara tepat waktu </a:t>
            </a:r>
          </a:p>
          <a:p>
            <a:pPr marL="798484" lvl="1" indent="-399242">
              <a:lnSpc>
                <a:spcPts val="3735"/>
              </a:lnSpc>
              <a:buFont typeface="Arial"/>
              <a:buChar char="•"/>
            </a:pPr>
            <a:r>
              <a:rPr lang="en-US" sz="3698">
                <a:solidFill>
                  <a:srgbClr val="000000"/>
                </a:solidFill>
                <a:latin typeface="Accordion Black"/>
              </a:rPr>
              <a:t>Ketersediaan dan Aksesibilitas </a:t>
            </a:r>
          </a:p>
          <a:p>
            <a:pPr marL="798484" lvl="1" indent="-399242">
              <a:lnSpc>
                <a:spcPts val="3735"/>
              </a:lnSpc>
              <a:buFont typeface="Arial"/>
              <a:buChar char="•"/>
            </a:pPr>
            <a:r>
              <a:rPr lang="en-US" sz="3698">
                <a:solidFill>
                  <a:srgbClr val="000000"/>
                </a:solidFill>
                <a:latin typeface="Accordion Black"/>
              </a:rPr>
              <a:t> Kemampuan Analisis : Mampu menganalisis data untuk menghasilkan informasi yang bermakna.</a:t>
            </a:r>
          </a:p>
          <a:p>
            <a:pPr>
              <a:lnSpc>
                <a:spcPts val="3533"/>
              </a:lnSpc>
            </a:pPr>
            <a:endParaRPr lang="en-US" sz="3698">
              <a:solidFill>
                <a:srgbClr val="000000"/>
              </a:solidFill>
              <a:latin typeface="Accordion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48577"/>
            <a:ext cx="9696760" cy="10784153"/>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sp>
        <p:sp>
          <p:nvSpPr>
            <p:cNvPr id="4" name="TextBox 4"/>
            <p:cNvSpPr txBox="1"/>
            <p:nvPr/>
          </p:nvSpPr>
          <p:spPr>
            <a:xfrm>
              <a:off x="0" y="-38100"/>
              <a:ext cx="2553879" cy="287837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833734" y="1366236"/>
            <a:ext cx="7258642" cy="7554528"/>
          </a:xfrm>
          <a:custGeom>
            <a:avLst/>
            <a:gdLst/>
            <a:ahLst/>
            <a:cxnLst/>
            <a:rect l="l" t="t" r="r" b="b"/>
            <a:pathLst>
              <a:path w="7258642" h="7554528">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7523247">
            <a:off x="6582695" y="8397436"/>
            <a:ext cx="3681711" cy="492429"/>
          </a:xfrm>
          <a:custGeom>
            <a:avLst/>
            <a:gdLst/>
            <a:ahLst/>
            <a:cxnLst/>
            <a:rect l="l" t="t" r="r" b="b"/>
            <a:pathLst>
              <a:path w="3681711" h="492429">
                <a:moveTo>
                  <a:pt x="0" y="0"/>
                </a:moveTo>
                <a:lnTo>
                  <a:pt x="3681711" y="0"/>
                </a:lnTo>
                <a:lnTo>
                  <a:pt x="3681711" y="492429"/>
                </a:lnTo>
                <a:lnTo>
                  <a:pt x="0" y="4924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305086" y="0"/>
            <a:ext cx="2838914" cy="2555022"/>
          </a:xfrm>
          <a:custGeom>
            <a:avLst/>
            <a:gdLst/>
            <a:ahLst/>
            <a:cxnLst/>
            <a:rect l="l" t="t" r="r" b="b"/>
            <a:pathLst>
              <a:path w="2838914" h="2555022">
                <a:moveTo>
                  <a:pt x="0" y="0"/>
                </a:moveTo>
                <a:lnTo>
                  <a:pt x="2838914" y="0"/>
                </a:lnTo>
                <a:lnTo>
                  <a:pt x="2838914" y="2555022"/>
                </a:lnTo>
                <a:lnTo>
                  <a:pt x="0" y="25550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0" y="8643651"/>
            <a:ext cx="1825944" cy="1643349"/>
          </a:xfrm>
          <a:custGeom>
            <a:avLst/>
            <a:gdLst/>
            <a:ahLst/>
            <a:cxnLst/>
            <a:rect l="l" t="t" r="r" b="b"/>
            <a:pathLst>
              <a:path w="1825944" h="1643349">
                <a:moveTo>
                  <a:pt x="0" y="0"/>
                </a:moveTo>
                <a:lnTo>
                  <a:pt x="1825944" y="0"/>
                </a:lnTo>
                <a:lnTo>
                  <a:pt x="1825944" y="1643349"/>
                </a:lnTo>
                <a:lnTo>
                  <a:pt x="0" y="16433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8858536" y="3086100"/>
            <a:ext cx="570929" cy="4114800"/>
          </a:xfrm>
          <a:custGeom>
            <a:avLst/>
            <a:gdLst/>
            <a:ahLst/>
            <a:cxnLst/>
            <a:rect l="l" t="t" r="r" b="b"/>
            <a:pathLst>
              <a:path w="570929" h="4114800">
                <a:moveTo>
                  <a:pt x="0" y="0"/>
                </a:moveTo>
                <a:lnTo>
                  <a:pt x="570928" y="0"/>
                </a:lnTo>
                <a:lnTo>
                  <a:pt x="57092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696178" y="3526155"/>
            <a:ext cx="7894909" cy="5732145"/>
          </a:xfrm>
          <a:prstGeom prst="rect">
            <a:avLst/>
          </a:prstGeom>
        </p:spPr>
        <p:txBody>
          <a:bodyPr lIns="0" tIns="0" rIns="0" bIns="0" rtlCol="0" anchor="t">
            <a:spAutoFit/>
          </a:bodyPr>
          <a:lstStyle/>
          <a:p>
            <a:pPr>
              <a:lnSpc>
                <a:spcPts val="4199"/>
              </a:lnSpc>
            </a:pPr>
            <a:r>
              <a:rPr lang="en-US" sz="2799">
                <a:solidFill>
                  <a:srgbClr val="000000"/>
                </a:solidFill>
                <a:latin typeface="Montserrat Classic"/>
              </a:rPr>
              <a:t> Tujuan sistem informasi manajemen meliputi pengumpulan, penyimpanan, pemrosesan, dan distribusi informasi untuk mendukung pengambilan keputusan, perencanaan, pengawasan, dan koordinasi dalam organisasi. Dengan demikian, tujuan utamanya adalah meningkatkan efisiensi operasional, mendukung pengambilan keputusan yang tepat, serta memfasilitasi pencapaian tujuan organisasi.</a:t>
            </a:r>
          </a:p>
          <a:p>
            <a:pPr marL="0" lvl="0" indent="0" algn="l">
              <a:lnSpc>
                <a:spcPts val="4199"/>
              </a:lnSpc>
              <a:spcBef>
                <a:spcPct val="0"/>
              </a:spcBef>
            </a:pPr>
            <a:endParaRPr lang="en-US" sz="2799">
              <a:solidFill>
                <a:srgbClr val="000000"/>
              </a:solidFill>
              <a:latin typeface="Montserrat Classic"/>
            </a:endParaRPr>
          </a:p>
        </p:txBody>
      </p:sp>
      <p:sp>
        <p:nvSpPr>
          <p:cNvPr id="11" name="TextBox 11"/>
          <p:cNvSpPr txBox="1"/>
          <p:nvPr/>
        </p:nvSpPr>
        <p:spPr>
          <a:xfrm>
            <a:off x="-1162935" y="576141"/>
            <a:ext cx="10306935" cy="3641091"/>
          </a:xfrm>
          <a:prstGeom prst="rect">
            <a:avLst/>
          </a:prstGeom>
        </p:spPr>
        <p:txBody>
          <a:bodyPr lIns="0" tIns="0" rIns="0" bIns="0" rtlCol="0" anchor="t">
            <a:spAutoFit/>
          </a:bodyPr>
          <a:lstStyle/>
          <a:p>
            <a:pPr>
              <a:lnSpc>
                <a:spcPts val="8080"/>
              </a:lnSpc>
            </a:pPr>
            <a:endParaRPr/>
          </a:p>
          <a:p>
            <a:pPr algn="ctr">
              <a:lnSpc>
                <a:spcPts val="6060"/>
              </a:lnSpc>
            </a:pPr>
            <a:r>
              <a:rPr lang="en-US" sz="6000">
                <a:solidFill>
                  <a:srgbClr val="000000"/>
                </a:solidFill>
                <a:latin typeface="Bebas Neue Bold"/>
              </a:rPr>
              <a:t>2. Tujuan Sistem INFORMASI</a:t>
            </a:r>
          </a:p>
          <a:p>
            <a:pPr>
              <a:lnSpc>
                <a:spcPts val="6060"/>
              </a:lnSpc>
            </a:pPr>
            <a:r>
              <a:rPr lang="en-US" sz="6000">
                <a:solidFill>
                  <a:srgbClr val="000000"/>
                </a:solidFill>
                <a:latin typeface="Bebas Neue Bold"/>
              </a:rPr>
              <a:t>                     MANAJEMEN</a:t>
            </a:r>
          </a:p>
          <a:p>
            <a:pPr marL="0" lvl="0" indent="0">
              <a:lnSpc>
                <a:spcPts val="8080"/>
              </a:lnSpc>
            </a:pPr>
            <a:endParaRPr lang="en-US" sz="6000">
              <a:solidFill>
                <a:srgbClr val="000000"/>
              </a:solidFill>
              <a:latin typeface="Bebas Neue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par>
                                <p:cTn id="14" presetID="6"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par>
                                <p:cTn id="17" presetID="6"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48577"/>
            <a:ext cx="9696760" cy="10784153"/>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sp>
        <p:sp>
          <p:nvSpPr>
            <p:cNvPr id="4" name="TextBox 4"/>
            <p:cNvSpPr txBox="1"/>
            <p:nvPr/>
          </p:nvSpPr>
          <p:spPr>
            <a:xfrm>
              <a:off x="0" y="-38100"/>
              <a:ext cx="2553879" cy="287837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497157" y="2068899"/>
            <a:ext cx="6475121" cy="5648863"/>
          </a:xfrm>
          <a:custGeom>
            <a:avLst/>
            <a:gdLst/>
            <a:ahLst/>
            <a:cxnLst/>
            <a:rect l="l" t="t" r="r" b="b"/>
            <a:pathLst>
              <a:path w="6475121" h="5648863">
                <a:moveTo>
                  <a:pt x="0" y="0"/>
                </a:moveTo>
                <a:lnTo>
                  <a:pt x="6475121" y="0"/>
                </a:lnTo>
                <a:lnTo>
                  <a:pt x="6475121" y="5648864"/>
                </a:lnTo>
                <a:lnTo>
                  <a:pt x="0" y="5648864"/>
                </a:lnTo>
                <a:lnTo>
                  <a:pt x="0" y="0"/>
                </a:lnTo>
                <a:close/>
              </a:path>
            </a:pathLst>
          </a:custGeom>
          <a:blipFill>
            <a:blip r:embed="rId2"/>
            <a:stretch>
              <a:fillRect l="-1215" r="-1215"/>
            </a:stretch>
          </a:blipFill>
        </p:spPr>
      </p:sp>
      <p:sp>
        <p:nvSpPr>
          <p:cNvPr id="6" name="Freeform 6"/>
          <p:cNvSpPr/>
          <p:nvPr/>
        </p:nvSpPr>
        <p:spPr>
          <a:xfrm>
            <a:off x="7142448" y="8565258"/>
            <a:ext cx="2001552" cy="1666747"/>
          </a:xfrm>
          <a:custGeom>
            <a:avLst/>
            <a:gdLst/>
            <a:ahLst/>
            <a:cxnLst/>
            <a:rect l="l" t="t" r="r" b="b"/>
            <a:pathLst>
              <a:path w="2001552" h="1666747">
                <a:moveTo>
                  <a:pt x="0" y="0"/>
                </a:moveTo>
                <a:lnTo>
                  <a:pt x="2001552" y="0"/>
                </a:lnTo>
                <a:lnTo>
                  <a:pt x="2001552" y="1666747"/>
                </a:lnTo>
                <a:lnTo>
                  <a:pt x="0" y="1666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0" y="9084055"/>
            <a:ext cx="1557211" cy="1202945"/>
          </a:xfrm>
          <a:custGeom>
            <a:avLst/>
            <a:gdLst/>
            <a:ahLst/>
            <a:cxnLst/>
            <a:rect l="l" t="t" r="r" b="b"/>
            <a:pathLst>
              <a:path w="1557211" h="1202945">
                <a:moveTo>
                  <a:pt x="0" y="0"/>
                </a:moveTo>
                <a:lnTo>
                  <a:pt x="1557211" y="0"/>
                </a:lnTo>
                <a:lnTo>
                  <a:pt x="1557211" y="1202945"/>
                </a:lnTo>
                <a:lnTo>
                  <a:pt x="0" y="12029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679521" y="847494"/>
            <a:ext cx="689229" cy="8229600"/>
          </a:xfrm>
          <a:custGeom>
            <a:avLst/>
            <a:gdLst/>
            <a:ahLst/>
            <a:cxnLst/>
            <a:rect l="l" t="t" r="r" b="b"/>
            <a:pathLst>
              <a:path w="689229" h="8229600">
                <a:moveTo>
                  <a:pt x="0" y="0"/>
                </a:moveTo>
                <a:lnTo>
                  <a:pt x="689229" y="0"/>
                </a:lnTo>
                <a:lnTo>
                  <a:pt x="689229" y="8229600"/>
                </a:lnTo>
                <a:lnTo>
                  <a:pt x="0" y="8229600"/>
                </a:lnTo>
                <a:lnTo>
                  <a:pt x="0" y="0"/>
                </a:lnTo>
                <a:close/>
              </a:path>
            </a:pathLst>
          </a:custGeom>
          <a:blipFill>
            <a:blip r:embed="rId7"/>
            <a:stretch>
              <a:fillRect/>
            </a:stretch>
          </a:blipFill>
        </p:spPr>
      </p:sp>
      <p:sp>
        <p:nvSpPr>
          <p:cNvPr id="9" name="Freeform 9"/>
          <p:cNvSpPr/>
          <p:nvPr/>
        </p:nvSpPr>
        <p:spPr>
          <a:xfrm>
            <a:off x="564221" y="612622"/>
            <a:ext cx="8115300" cy="1836087"/>
          </a:xfrm>
          <a:custGeom>
            <a:avLst/>
            <a:gdLst/>
            <a:ahLst/>
            <a:cxnLst/>
            <a:rect l="l" t="t" r="r" b="b"/>
            <a:pathLst>
              <a:path w="8115300" h="1836087">
                <a:moveTo>
                  <a:pt x="0" y="0"/>
                </a:moveTo>
                <a:lnTo>
                  <a:pt x="8115300" y="0"/>
                </a:lnTo>
                <a:lnTo>
                  <a:pt x="8115300" y="1836086"/>
                </a:lnTo>
                <a:lnTo>
                  <a:pt x="0" y="1836086"/>
                </a:lnTo>
                <a:lnTo>
                  <a:pt x="0" y="0"/>
                </a:lnTo>
                <a:close/>
              </a:path>
            </a:pathLst>
          </a:custGeom>
          <a:blipFill>
            <a:blip r:embed="rId8"/>
            <a:stretch>
              <a:fillRect/>
            </a:stretch>
          </a:blipFill>
        </p:spPr>
      </p:sp>
      <p:sp>
        <p:nvSpPr>
          <p:cNvPr id="10" name="Freeform 10"/>
          <p:cNvSpPr/>
          <p:nvPr/>
        </p:nvSpPr>
        <p:spPr>
          <a:xfrm>
            <a:off x="16314971" y="0"/>
            <a:ext cx="1888658" cy="10232005"/>
          </a:xfrm>
          <a:custGeom>
            <a:avLst/>
            <a:gdLst/>
            <a:ahLst/>
            <a:cxnLst/>
            <a:rect l="l" t="t" r="r" b="b"/>
            <a:pathLst>
              <a:path w="1888658" h="10232005">
                <a:moveTo>
                  <a:pt x="0" y="0"/>
                </a:moveTo>
                <a:lnTo>
                  <a:pt x="1888658" y="0"/>
                </a:lnTo>
                <a:lnTo>
                  <a:pt x="1888658" y="10232005"/>
                </a:lnTo>
                <a:lnTo>
                  <a:pt x="0" y="102320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028700" y="2543958"/>
            <a:ext cx="7646159" cy="6358890"/>
          </a:xfrm>
          <a:prstGeom prst="rect">
            <a:avLst/>
          </a:prstGeom>
        </p:spPr>
        <p:txBody>
          <a:bodyPr lIns="0" tIns="0" rIns="0" bIns="0" rtlCol="0" anchor="t">
            <a:spAutoFit/>
          </a:bodyPr>
          <a:lstStyle/>
          <a:p>
            <a:pPr marL="0" lvl="0" indent="0" algn="l">
              <a:lnSpc>
                <a:spcPts val="4649"/>
              </a:lnSpc>
              <a:spcBef>
                <a:spcPct val="0"/>
              </a:spcBef>
            </a:pPr>
            <a:r>
              <a:rPr lang="en-US" sz="3099">
                <a:solidFill>
                  <a:srgbClr val="000000"/>
                </a:solidFill>
                <a:latin typeface="Montserrat Classic"/>
              </a:rPr>
              <a:t>Penyimpanan data dalam sistem informasi manajemen melibatkan proses menyimpan informasi dengan aman, efisien, dan mudah diakses. Pendekatan penyimpanan data dapat mencakup penggunaan basis data untuk mengelola informasi, sistem penyimpanan terdistribusi, serta strategi penyimpanan cloud untuk skalabilitas dan aksesibilitas yang lebih baik. </a:t>
            </a:r>
          </a:p>
        </p:txBody>
      </p:sp>
      <p:sp>
        <p:nvSpPr>
          <p:cNvPr id="12" name="TextBox 12"/>
          <p:cNvSpPr txBox="1"/>
          <p:nvPr/>
        </p:nvSpPr>
        <p:spPr>
          <a:xfrm>
            <a:off x="798791" y="933219"/>
            <a:ext cx="7646159" cy="1949450"/>
          </a:xfrm>
          <a:prstGeom prst="rect">
            <a:avLst/>
          </a:prstGeom>
        </p:spPr>
        <p:txBody>
          <a:bodyPr lIns="0" tIns="0" rIns="0" bIns="0" rtlCol="0" anchor="t">
            <a:spAutoFit/>
          </a:bodyPr>
          <a:lstStyle/>
          <a:p>
            <a:pPr algn="ctr">
              <a:lnSpc>
                <a:spcPts val="5050"/>
              </a:lnSpc>
            </a:pPr>
            <a:r>
              <a:rPr lang="en-US" sz="5000">
                <a:solidFill>
                  <a:srgbClr val="000000"/>
                </a:solidFill>
                <a:latin typeface="Bebas Neue Bold"/>
              </a:rPr>
              <a:t>3.  Penyimpanan Data Dalam Sistem    Informasi Manajemen</a:t>
            </a:r>
          </a:p>
          <a:p>
            <a:pPr marL="0" lvl="0" indent="0" algn="ctr">
              <a:lnSpc>
                <a:spcPts val="5050"/>
              </a:lnSpc>
            </a:pPr>
            <a:endParaRPr lang="en-US" sz="5000">
              <a:solidFill>
                <a:srgbClr val="000000"/>
              </a:solidFill>
              <a:latin typeface="Bebas Neue Bold"/>
            </a:endParaRPr>
          </a:p>
        </p:txBody>
      </p:sp>
      <p:sp>
        <p:nvSpPr>
          <p:cNvPr id="13" name="Freeform 13"/>
          <p:cNvSpPr/>
          <p:nvPr/>
        </p:nvSpPr>
        <p:spPr>
          <a:xfrm>
            <a:off x="9144000" y="54995"/>
            <a:ext cx="1888658" cy="10232005"/>
          </a:xfrm>
          <a:custGeom>
            <a:avLst/>
            <a:gdLst/>
            <a:ahLst/>
            <a:cxnLst/>
            <a:rect l="l" t="t" r="r" b="b"/>
            <a:pathLst>
              <a:path w="1888658" h="10232005">
                <a:moveTo>
                  <a:pt x="0" y="0"/>
                </a:moveTo>
                <a:lnTo>
                  <a:pt x="1888658" y="0"/>
                </a:lnTo>
                <a:lnTo>
                  <a:pt x="1888658" y="10232005"/>
                </a:lnTo>
                <a:lnTo>
                  <a:pt x="0" y="102320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1536" y="3687501"/>
            <a:ext cx="3451574" cy="4658165"/>
            <a:chOff x="0" y="0"/>
            <a:chExt cx="909057" cy="1226842"/>
          </a:xfrm>
        </p:grpSpPr>
        <p:sp>
          <p:nvSpPr>
            <p:cNvPr id="3" name="Freeform 3"/>
            <p:cNvSpPr/>
            <p:nvPr/>
          </p:nvSpPr>
          <p:spPr>
            <a:xfrm>
              <a:off x="0" y="0"/>
              <a:ext cx="909057" cy="1226842"/>
            </a:xfrm>
            <a:custGeom>
              <a:avLst/>
              <a:gdLst/>
              <a:ahLst/>
              <a:cxnLst/>
              <a:rect l="l" t="t" r="r" b="b"/>
              <a:pathLst>
                <a:path w="909057" h="1226842">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id="4" name="TextBox 4"/>
            <p:cNvSpPr txBox="1"/>
            <p:nvPr/>
          </p:nvSpPr>
          <p:spPr>
            <a:xfrm>
              <a:off x="0" y="-38100"/>
              <a:ext cx="909057" cy="126494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9335765" y="3687501"/>
            <a:ext cx="3451574" cy="4658165"/>
            <a:chOff x="0" y="0"/>
            <a:chExt cx="909057" cy="1226842"/>
          </a:xfrm>
        </p:grpSpPr>
        <p:sp>
          <p:nvSpPr>
            <p:cNvPr id="6" name="Freeform 6"/>
            <p:cNvSpPr/>
            <p:nvPr/>
          </p:nvSpPr>
          <p:spPr>
            <a:xfrm>
              <a:off x="0" y="0"/>
              <a:ext cx="909057" cy="1226842"/>
            </a:xfrm>
            <a:custGeom>
              <a:avLst/>
              <a:gdLst/>
              <a:ahLst/>
              <a:cxnLst/>
              <a:rect l="l" t="t" r="r" b="b"/>
              <a:pathLst>
                <a:path w="909057" h="1226842">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id="7" name="TextBox 7"/>
            <p:cNvSpPr txBox="1"/>
            <p:nvPr/>
          </p:nvSpPr>
          <p:spPr>
            <a:xfrm>
              <a:off x="0" y="-38100"/>
              <a:ext cx="909057" cy="126494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3202879" y="3687501"/>
            <a:ext cx="3451574" cy="4658165"/>
            <a:chOff x="0" y="0"/>
            <a:chExt cx="909057" cy="1226842"/>
          </a:xfrm>
        </p:grpSpPr>
        <p:sp>
          <p:nvSpPr>
            <p:cNvPr id="9" name="Freeform 9"/>
            <p:cNvSpPr/>
            <p:nvPr/>
          </p:nvSpPr>
          <p:spPr>
            <a:xfrm>
              <a:off x="0" y="0"/>
              <a:ext cx="909057" cy="1226842"/>
            </a:xfrm>
            <a:custGeom>
              <a:avLst/>
              <a:gdLst/>
              <a:ahLst/>
              <a:cxnLst/>
              <a:rect l="l" t="t" r="r" b="b"/>
              <a:pathLst>
                <a:path w="909057" h="1226842">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id="10" name="TextBox 10"/>
            <p:cNvSpPr txBox="1"/>
            <p:nvPr/>
          </p:nvSpPr>
          <p:spPr>
            <a:xfrm>
              <a:off x="0" y="-38100"/>
              <a:ext cx="909057" cy="126494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5468650" y="3687501"/>
            <a:ext cx="3451574" cy="4658165"/>
            <a:chOff x="0" y="0"/>
            <a:chExt cx="909057" cy="1226842"/>
          </a:xfrm>
        </p:grpSpPr>
        <p:sp>
          <p:nvSpPr>
            <p:cNvPr id="12" name="Freeform 12"/>
            <p:cNvSpPr/>
            <p:nvPr/>
          </p:nvSpPr>
          <p:spPr>
            <a:xfrm>
              <a:off x="0" y="0"/>
              <a:ext cx="909057" cy="1226842"/>
            </a:xfrm>
            <a:custGeom>
              <a:avLst/>
              <a:gdLst/>
              <a:ahLst/>
              <a:cxnLst/>
              <a:rect l="l" t="t" r="r" b="b"/>
              <a:pathLst>
                <a:path w="909057" h="1226842">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id="13" name="TextBox 13"/>
            <p:cNvSpPr txBox="1"/>
            <p:nvPr/>
          </p:nvSpPr>
          <p:spPr>
            <a:xfrm>
              <a:off x="0" y="-38100"/>
              <a:ext cx="909057" cy="126494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247652" y="409609"/>
            <a:ext cx="2197254" cy="2465362"/>
          </a:xfrm>
          <a:custGeom>
            <a:avLst/>
            <a:gdLst/>
            <a:ahLst/>
            <a:cxnLst/>
            <a:rect l="l" t="t" r="r" b="b"/>
            <a:pathLst>
              <a:path w="2197254" h="2465362">
                <a:moveTo>
                  <a:pt x="0" y="0"/>
                </a:moveTo>
                <a:lnTo>
                  <a:pt x="2197253" y="0"/>
                </a:lnTo>
                <a:lnTo>
                  <a:pt x="2197253" y="2465362"/>
                </a:lnTo>
                <a:lnTo>
                  <a:pt x="0" y="2465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31938" y="7460764"/>
            <a:ext cx="3110327" cy="2908156"/>
          </a:xfrm>
          <a:custGeom>
            <a:avLst/>
            <a:gdLst/>
            <a:ahLst/>
            <a:cxnLst/>
            <a:rect l="l" t="t" r="r" b="b"/>
            <a:pathLst>
              <a:path w="3110327" h="2908156">
                <a:moveTo>
                  <a:pt x="0" y="0"/>
                </a:moveTo>
                <a:lnTo>
                  <a:pt x="3110327" y="0"/>
                </a:lnTo>
                <a:lnTo>
                  <a:pt x="3110327" y="2908156"/>
                </a:lnTo>
                <a:lnTo>
                  <a:pt x="0" y="2908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5362664" y="-166800"/>
            <a:ext cx="3110327" cy="2908156"/>
          </a:xfrm>
          <a:custGeom>
            <a:avLst/>
            <a:gdLst/>
            <a:ahLst/>
            <a:cxnLst/>
            <a:rect l="l" t="t" r="r" b="b"/>
            <a:pathLst>
              <a:path w="3110327" h="2908156">
                <a:moveTo>
                  <a:pt x="0" y="0"/>
                </a:moveTo>
                <a:lnTo>
                  <a:pt x="3110328" y="0"/>
                </a:lnTo>
                <a:lnTo>
                  <a:pt x="3110328" y="2908156"/>
                </a:lnTo>
                <a:lnTo>
                  <a:pt x="0" y="2908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5053111" y="1038884"/>
            <a:ext cx="8115300" cy="1836087"/>
          </a:xfrm>
          <a:custGeom>
            <a:avLst/>
            <a:gdLst/>
            <a:ahLst/>
            <a:cxnLst/>
            <a:rect l="l" t="t" r="r" b="b"/>
            <a:pathLst>
              <a:path w="8115300" h="1836087">
                <a:moveTo>
                  <a:pt x="0" y="0"/>
                </a:moveTo>
                <a:lnTo>
                  <a:pt x="8115300" y="0"/>
                </a:lnTo>
                <a:lnTo>
                  <a:pt x="8115300" y="1836087"/>
                </a:lnTo>
                <a:lnTo>
                  <a:pt x="0" y="1836087"/>
                </a:lnTo>
                <a:lnTo>
                  <a:pt x="0" y="0"/>
                </a:lnTo>
                <a:close/>
              </a:path>
            </a:pathLst>
          </a:custGeom>
          <a:blipFill>
            <a:blip r:embed="rId6"/>
            <a:stretch>
              <a:fillRect/>
            </a:stretch>
          </a:blipFill>
        </p:spPr>
      </p:sp>
      <p:sp>
        <p:nvSpPr>
          <p:cNvPr id="18" name="AutoShape 18"/>
          <p:cNvSpPr/>
          <p:nvPr/>
        </p:nvSpPr>
        <p:spPr>
          <a:xfrm>
            <a:off x="10425588" y="9734218"/>
            <a:ext cx="6492240" cy="0"/>
          </a:xfrm>
          <a:prstGeom prst="line">
            <a:avLst/>
          </a:prstGeom>
          <a:ln w="38100" cap="flat">
            <a:solidFill>
              <a:srgbClr val="000000"/>
            </a:solidFill>
            <a:prstDash val="solid"/>
            <a:headEnd type="none" w="sm" len="sm"/>
            <a:tailEnd type="triangle" w="lg" len="med"/>
          </a:ln>
        </p:spPr>
      </p:sp>
      <p:sp>
        <p:nvSpPr>
          <p:cNvPr id="19" name="TextBox 19"/>
          <p:cNvSpPr txBox="1"/>
          <p:nvPr/>
        </p:nvSpPr>
        <p:spPr>
          <a:xfrm>
            <a:off x="1998507" y="4153303"/>
            <a:ext cx="2657633" cy="1076960"/>
          </a:xfrm>
          <a:prstGeom prst="rect">
            <a:avLst/>
          </a:prstGeom>
        </p:spPr>
        <p:txBody>
          <a:bodyPr lIns="0" tIns="0" rIns="0" bIns="0" rtlCol="0" anchor="t">
            <a:spAutoFit/>
          </a:bodyPr>
          <a:lstStyle/>
          <a:p>
            <a:pPr marL="0" lvl="0" indent="0" algn="ctr">
              <a:lnSpc>
                <a:spcPts val="2860"/>
              </a:lnSpc>
              <a:spcBef>
                <a:spcPct val="0"/>
              </a:spcBef>
            </a:pPr>
            <a:r>
              <a:rPr lang="en-US" sz="2200">
                <a:solidFill>
                  <a:srgbClr val="000000"/>
                </a:solidFill>
                <a:latin typeface="Montserrat Classic Bold"/>
              </a:rPr>
              <a:t>Sistem Pendukung Keputusan (DSS): </a:t>
            </a:r>
          </a:p>
        </p:txBody>
      </p:sp>
      <p:sp>
        <p:nvSpPr>
          <p:cNvPr id="20" name="TextBox 20"/>
          <p:cNvSpPr txBox="1"/>
          <p:nvPr/>
        </p:nvSpPr>
        <p:spPr>
          <a:xfrm>
            <a:off x="1825905" y="5483374"/>
            <a:ext cx="3002837" cy="197739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Membantu manajer dalam pengambilan keputusan dengan menyediakan data, analisis, dan model.</a:t>
            </a:r>
          </a:p>
        </p:txBody>
      </p:sp>
      <p:sp>
        <p:nvSpPr>
          <p:cNvPr id="21" name="TextBox 21"/>
          <p:cNvSpPr txBox="1"/>
          <p:nvPr/>
        </p:nvSpPr>
        <p:spPr>
          <a:xfrm>
            <a:off x="9732736" y="4153303"/>
            <a:ext cx="2657633" cy="732790"/>
          </a:xfrm>
          <a:prstGeom prst="rect">
            <a:avLst/>
          </a:prstGeom>
        </p:spPr>
        <p:txBody>
          <a:bodyPr lIns="0" tIns="0" rIns="0" bIns="0" rtlCol="0" anchor="t">
            <a:spAutoFit/>
          </a:bodyPr>
          <a:lstStyle/>
          <a:p>
            <a:pPr marL="0" lvl="0" indent="0" algn="ctr">
              <a:lnSpc>
                <a:spcPts val="2990"/>
              </a:lnSpc>
              <a:spcBef>
                <a:spcPct val="0"/>
              </a:spcBef>
            </a:pPr>
            <a:r>
              <a:rPr lang="en-US" sz="2300">
                <a:solidFill>
                  <a:srgbClr val="000000"/>
                </a:solidFill>
                <a:latin typeface="Montserrat Classic Bold"/>
              </a:rPr>
              <a:t>Sistem Informasi Pemasaran (MIS): </a:t>
            </a:r>
          </a:p>
        </p:txBody>
      </p:sp>
      <p:sp>
        <p:nvSpPr>
          <p:cNvPr id="22" name="TextBox 22"/>
          <p:cNvSpPr txBox="1"/>
          <p:nvPr/>
        </p:nvSpPr>
        <p:spPr>
          <a:xfrm>
            <a:off x="9558400" y="5209776"/>
            <a:ext cx="3044404" cy="157734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Mengelola data terkait pemasaran seperti penjualan, promosi, dan analisis pasar.</a:t>
            </a:r>
          </a:p>
        </p:txBody>
      </p:sp>
      <p:sp>
        <p:nvSpPr>
          <p:cNvPr id="23" name="TextBox 23"/>
          <p:cNvSpPr txBox="1"/>
          <p:nvPr/>
        </p:nvSpPr>
        <p:spPr>
          <a:xfrm>
            <a:off x="13599850" y="4143778"/>
            <a:ext cx="2657633" cy="779145"/>
          </a:xfrm>
          <a:prstGeom prst="rect">
            <a:avLst/>
          </a:prstGeom>
        </p:spPr>
        <p:txBody>
          <a:bodyPr lIns="0" tIns="0" rIns="0" bIns="0" rtlCol="0" anchor="t">
            <a:spAutoFit/>
          </a:bodyPr>
          <a:lstStyle/>
          <a:p>
            <a:pPr marL="0" lvl="0" indent="0" algn="ctr">
              <a:lnSpc>
                <a:spcPts val="3120"/>
              </a:lnSpc>
              <a:spcBef>
                <a:spcPct val="0"/>
              </a:spcBef>
            </a:pPr>
            <a:r>
              <a:rPr lang="en-US" sz="2400">
                <a:solidFill>
                  <a:srgbClr val="000000"/>
                </a:solidFill>
                <a:latin typeface="Montserrat Classic Bold"/>
              </a:rPr>
              <a:t>Sistem Informasi Produksi (PIS): </a:t>
            </a:r>
          </a:p>
        </p:txBody>
      </p:sp>
      <p:sp>
        <p:nvSpPr>
          <p:cNvPr id="24" name="TextBox 24"/>
          <p:cNvSpPr txBox="1"/>
          <p:nvPr/>
        </p:nvSpPr>
        <p:spPr>
          <a:xfrm>
            <a:off x="13406464" y="5209776"/>
            <a:ext cx="3044404" cy="157734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Berfokus pada proses produksi dan manajemen rantai pasokan.</a:t>
            </a:r>
          </a:p>
        </p:txBody>
      </p:sp>
      <p:sp>
        <p:nvSpPr>
          <p:cNvPr id="25" name="TextBox 25"/>
          <p:cNvSpPr txBox="1"/>
          <p:nvPr/>
        </p:nvSpPr>
        <p:spPr>
          <a:xfrm>
            <a:off x="4854625" y="1348077"/>
            <a:ext cx="8131200" cy="1526895"/>
          </a:xfrm>
          <a:prstGeom prst="rect">
            <a:avLst/>
          </a:prstGeom>
        </p:spPr>
        <p:txBody>
          <a:bodyPr lIns="0" tIns="0" rIns="0" bIns="0" rtlCol="0" anchor="t">
            <a:spAutoFit/>
          </a:bodyPr>
          <a:lstStyle/>
          <a:p>
            <a:pPr marL="0" lvl="0" indent="0" algn="ctr">
              <a:lnSpc>
                <a:spcPts val="5775"/>
              </a:lnSpc>
              <a:spcBef>
                <a:spcPct val="0"/>
              </a:spcBef>
            </a:pPr>
            <a:r>
              <a:rPr lang="en-US" sz="5718">
                <a:solidFill>
                  <a:srgbClr val="000000"/>
                </a:solidFill>
                <a:latin typeface="Bebas Neue Bold"/>
              </a:rPr>
              <a:t>4. Jenis Sistem Informasi Manajemen</a:t>
            </a:r>
          </a:p>
        </p:txBody>
      </p:sp>
      <p:sp>
        <p:nvSpPr>
          <p:cNvPr id="26" name="TextBox 26"/>
          <p:cNvSpPr txBox="1"/>
          <p:nvPr/>
        </p:nvSpPr>
        <p:spPr>
          <a:xfrm>
            <a:off x="5865621" y="4143778"/>
            <a:ext cx="2657633" cy="779145"/>
          </a:xfrm>
          <a:prstGeom prst="rect">
            <a:avLst/>
          </a:prstGeom>
        </p:spPr>
        <p:txBody>
          <a:bodyPr lIns="0" tIns="0" rIns="0" bIns="0" rtlCol="0" anchor="t">
            <a:spAutoFit/>
          </a:bodyPr>
          <a:lstStyle/>
          <a:p>
            <a:pPr marL="0" lvl="0" indent="0" algn="ctr">
              <a:lnSpc>
                <a:spcPts val="3120"/>
              </a:lnSpc>
              <a:spcBef>
                <a:spcPct val="0"/>
              </a:spcBef>
            </a:pPr>
            <a:r>
              <a:rPr lang="en-US" sz="2400">
                <a:solidFill>
                  <a:srgbClr val="000000"/>
                </a:solidFill>
                <a:latin typeface="Montserrat Classic Bold"/>
              </a:rPr>
              <a:t>Sistem Informasi Eksekutif (EIS): </a:t>
            </a:r>
          </a:p>
        </p:txBody>
      </p:sp>
      <p:sp>
        <p:nvSpPr>
          <p:cNvPr id="27" name="TextBox 27"/>
          <p:cNvSpPr txBox="1"/>
          <p:nvPr/>
        </p:nvSpPr>
        <p:spPr>
          <a:xfrm>
            <a:off x="5672426" y="5173113"/>
            <a:ext cx="3044213" cy="277749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Menyajikan informasi tingkat tinggi    kepada eksekutif untuk membantu pemantauan kinerja dan pengambilan keputusan strategis.</a:t>
            </a:r>
          </a:p>
        </p:txBody>
      </p:sp>
      <p:sp>
        <p:nvSpPr>
          <p:cNvPr id="28" name="TextBox 28"/>
          <p:cNvSpPr txBox="1"/>
          <p:nvPr/>
        </p:nvSpPr>
        <p:spPr>
          <a:xfrm>
            <a:off x="6238659" y="8885369"/>
            <a:ext cx="5810681" cy="363406"/>
          </a:xfrm>
          <a:prstGeom prst="rect">
            <a:avLst/>
          </a:prstGeom>
        </p:spPr>
        <p:txBody>
          <a:bodyPr lIns="0" tIns="0" rIns="0" bIns="0" rtlCol="0" anchor="t">
            <a:spAutoFit/>
          </a:bodyPr>
          <a:lstStyle/>
          <a:p>
            <a:pPr marL="0" lvl="0" indent="0" algn="ctr">
              <a:lnSpc>
                <a:spcPts val="2942"/>
              </a:lnSpc>
              <a:spcBef>
                <a:spcPct val="0"/>
              </a:spcBef>
            </a:pPr>
            <a:r>
              <a:rPr lang="en-US" sz="1961">
                <a:solidFill>
                  <a:srgbClr val="000000"/>
                </a:solidFill>
                <a:latin typeface="Montserrat Classic"/>
              </a:rPr>
              <a:t>LM = Language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80">
                                          <p:stCondLst>
                                            <p:cond delay="0"/>
                                          </p:stCondLst>
                                        </p:cTn>
                                        <p:tgtEl>
                                          <p:spTgt spid="8"/>
                                        </p:tgtEl>
                                      </p:cBhvr>
                                    </p:animEffect>
                                    <p:anim calcmode="lin" valueType="num">
                                      <p:cBhvr>
                                        <p:cTn id="4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gtEl>
                                      </p:cBhvr>
                                      <p:to x="100000" y="60000"/>
                                    </p:animScale>
                                    <p:animScale>
                                      <p:cBhvr>
                                        <p:cTn id="46" dur="166" decel="50000">
                                          <p:stCondLst>
                                            <p:cond delay="676"/>
                                          </p:stCondLst>
                                        </p:cTn>
                                        <p:tgtEl>
                                          <p:spTgt spid="8"/>
                                        </p:tgtEl>
                                      </p:cBhvr>
                                      <p:to x="100000" y="100000"/>
                                    </p:animScale>
                                    <p:animScale>
                                      <p:cBhvr>
                                        <p:cTn id="47" dur="26">
                                          <p:stCondLst>
                                            <p:cond delay="1312"/>
                                          </p:stCondLst>
                                        </p:cTn>
                                        <p:tgtEl>
                                          <p:spTgt spid="8"/>
                                        </p:tgtEl>
                                      </p:cBhvr>
                                      <p:to x="100000" y="80000"/>
                                    </p:animScale>
                                    <p:animScale>
                                      <p:cBhvr>
                                        <p:cTn id="48" dur="166" decel="50000">
                                          <p:stCondLst>
                                            <p:cond delay="1338"/>
                                          </p:stCondLst>
                                        </p:cTn>
                                        <p:tgtEl>
                                          <p:spTgt spid="8"/>
                                        </p:tgtEl>
                                      </p:cBhvr>
                                      <p:to x="100000" y="100000"/>
                                    </p:animScale>
                                    <p:animScale>
                                      <p:cBhvr>
                                        <p:cTn id="49" dur="26">
                                          <p:stCondLst>
                                            <p:cond delay="1642"/>
                                          </p:stCondLst>
                                        </p:cTn>
                                        <p:tgtEl>
                                          <p:spTgt spid="8"/>
                                        </p:tgtEl>
                                      </p:cBhvr>
                                      <p:to x="100000" y="90000"/>
                                    </p:animScale>
                                    <p:animScale>
                                      <p:cBhvr>
                                        <p:cTn id="50" dur="166" decel="50000">
                                          <p:stCondLst>
                                            <p:cond delay="1668"/>
                                          </p:stCondLst>
                                        </p:cTn>
                                        <p:tgtEl>
                                          <p:spTgt spid="8"/>
                                        </p:tgtEl>
                                      </p:cBhvr>
                                      <p:to x="100000" y="100000"/>
                                    </p:animScale>
                                    <p:animScale>
                                      <p:cBhvr>
                                        <p:cTn id="51" dur="26">
                                          <p:stCondLst>
                                            <p:cond delay="1808"/>
                                          </p:stCondLst>
                                        </p:cTn>
                                        <p:tgtEl>
                                          <p:spTgt spid="8"/>
                                        </p:tgtEl>
                                      </p:cBhvr>
                                      <p:to x="100000" y="95000"/>
                                    </p:animScale>
                                    <p:animScale>
                                      <p:cBhvr>
                                        <p:cTn id="52" dur="166" decel="50000">
                                          <p:stCondLst>
                                            <p:cond delay="1834"/>
                                          </p:stCondLst>
                                        </p:cTn>
                                        <p:tgtEl>
                                          <p:spTgt spid="8"/>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80">
                                          <p:stCondLst>
                                            <p:cond delay="0"/>
                                          </p:stCondLst>
                                        </p:cTn>
                                        <p:tgtEl>
                                          <p:spTgt spid="11"/>
                                        </p:tgtEl>
                                      </p:cBhvr>
                                    </p:animEffect>
                                    <p:anim calcmode="lin" valueType="num">
                                      <p:cBhvr>
                                        <p:cTn id="5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1" dur="26">
                                          <p:stCondLst>
                                            <p:cond delay="650"/>
                                          </p:stCondLst>
                                        </p:cTn>
                                        <p:tgtEl>
                                          <p:spTgt spid="11"/>
                                        </p:tgtEl>
                                      </p:cBhvr>
                                      <p:to x="100000" y="60000"/>
                                    </p:animScale>
                                    <p:animScale>
                                      <p:cBhvr>
                                        <p:cTn id="62" dur="166" decel="50000">
                                          <p:stCondLst>
                                            <p:cond delay="676"/>
                                          </p:stCondLst>
                                        </p:cTn>
                                        <p:tgtEl>
                                          <p:spTgt spid="11"/>
                                        </p:tgtEl>
                                      </p:cBhvr>
                                      <p:to x="100000" y="100000"/>
                                    </p:animScale>
                                    <p:animScale>
                                      <p:cBhvr>
                                        <p:cTn id="63" dur="26">
                                          <p:stCondLst>
                                            <p:cond delay="1312"/>
                                          </p:stCondLst>
                                        </p:cTn>
                                        <p:tgtEl>
                                          <p:spTgt spid="11"/>
                                        </p:tgtEl>
                                      </p:cBhvr>
                                      <p:to x="100000" y="80000"/>
                                    </p:animScale>
                                    <p:animScale>
                                      <p:cBhvr>
                                        <p:cTn id="64" dur="166" decel="50000">
                                          <p:stCondLst>
                                            <p:cond delay="1338"/>
                                          </p:stCondLst>
                                        </p:cTn>
                                        <p:tgtEl>
                                          <p:spTgt spid="11"/>
                                        </p:tgtEl>
                                      </p:cBhvr>
                                      <p:to x="100000" y="100000"/>
                                    </p:animScale>
                                    <p:animScale>
                                      <p:cBhvr>
                                        <p:cTn id="65" dur="26">
                                          <p:stCondLst>
                                            <p:cond delay="1642"/>
                                          </p:stCondLst>
                                        </p:cTn>
                                        <p:tgtEl>
                                          <p:spTgt spid="11"/>
                                        </p:tgtEl>
                                      </p:cBhvr>
                                      <p:to x="100000" y="90000"/>
                                    </p:animScale>
                                    <p:animScale>
                                      <p:cBhvr>
                                        <p:cTn id="66" dur="166" decel="50000">
                                          <p:stCondLst>
                                            <p:cond delay="1668"/>
                                          </p:stCondLst>
                                        </p:cTn>
                                        <p:tgtEl>
                                          <p:spTgt spid="11"/>
                                        </p:tgtEl>
                                      </p:cBhvr>
                                      <p:to x="100000" y="100000"/>
                                    </p:animScale>
                                    <p:animScale>
                                      <p:cBhvr>
                                        <p:cTn id="67" dur="26">
                                          <p:stCondLst>
                                            <p:cond delay="1808"/>
                                          </p:stCondLst>
                                        </p:cTn>
                                        <p:tgtEl>
                                          <p:spTgt spid="11"/>
                                        </p:tgtEl>
                                      </p:cBhvr>
                                      <p:to x="100000" y="95000"/>
                                    </p:animScale>
                                    <p:animScale>
                                      <p:cBhvr>
                                        <p:cTn id="68" dur="166" decel="50000">
                                          <p:stCondLst>
                                            <p:cond delay="1834"/>
                                          </p:stCondLst>
                                        </p:cTn>
                                        <p:tgtEl>
                                          <p:spTgt spid="11"/>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80">
                                          <p:stCondLst>
                                            <p:cond delay="0"/>
                                          </p:stCondLst>
                                        </p:cTn>
                                        <p:tgtEl>
                                          <p:spTgt spid="14"/>
                                        </p:tgtEl>
                                      </p:cBhvr>
                                    </p:animEffect>
                                    <p:anim calcmode="lin" valueType="num">
                                      <p:cBhvr>
                                        <p:cTn id="7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7" dur="26">
                                          <p:stCondLst>
                                            <p:cond delay="650"/>
                                          </p:stCondLst>
                                        </p:cTn>
                                        <p:tgtEl>
                                          <p:spTgt spid="14"/>
                                        </p:tgtEl>
                                      </p:cBhvr>
                                      <p:to x="100000" y="60000"/>
                                    </p:animScale>
                                    <p:animScale>
                                      <p:cBhvr>
                                        <p:cTn id="78" dur="166" decel="50000">
                                          <p:stCondLst>
                                            <p:cond delay="676"/>
                                          </p:stCondLst>
                                        </p:cTn>
                                        <p:tgtEl>
                                          <p:spTgt spid="14"/>
                                        </p:tgtEl>
                                      </p:cBhvr>
                                      <p:to x="100000" y="100000"/>
                                    </p:animScale>
                                    <p:animScale>
                                      <p:cBhvr>
                                        <p:cTn id="79" dur="26">
                                          <p:stCondLst>
                                            <p:cond delay="1312"/>
                                          </p:stCondLst>
                                        </p:cTn>
                                        <p:tgtEl>
                                          <p:spTgt spid="14"/>
                                        </p:tgtEl>
                                      </p:cBhvr>
                                      <p:to x="100000" y="80000"/>
                                    </p:animScale>
                                    <p:animScale>
                                      <p:cBhvr>
                                        <p:cTn id="80" dur="166" decel="50000">
                                          <p:stCondLst>
                                            <p:cond delay="1338"/>
                                          </p:stCondLst>
                                        </p:cTn>
                                        <p:tgtEl>
                                          <p:spTgt spid="14"/>
                                        </p:tgtEl>
                                      </p:cBhvr>
                                      <p:to x="100000" y="100000"/>
                                    </p:animScale>
                                    <p:animScale>
                                      <p:cBhvr>
                                        <p:cTn id="81" dur="26">
                                          <p:stCondLst>
                                            <p:cond delay="1642"/>
                                          </p:stCondLst>
                                        </p:cTn>
                                        <p:tgtEl>
                                          <p:spTgt spid="14"/>
                                        </p:tgtEl>
                                      </p:cBhvr>
                                      <p:to x="100000" y="90000"/>
                                    </p:animScale>
                                    <p:animScale>
                                      <p:cBhvr>
                                        <p:cTn id="82" dur="166" decel="50000">
                                          <p:stCondLst>
                                            <p:cond delay="1668"/>
                                          </p:stCondLst>
                                        </p:cTn>
                                        <p:tgtEl>
                                          <p:spTgt spid="14"/>
                                        </p:tgtEl>
                                      </p:cBhvr>
                                      <p:to x="100000" y="100000"/>
                                    </p:animScale>
                                    <p:animScale>
                                      <p:cBhvr>
                                        <p:cTn id="83" dur="26">
                                          <p:stCondLst>
                                            <p:cond delay="1808"/>
                                          </p:stCondLst>
                                        </p:cTn>
                                        <p:tgtEl>
                                          <p:spTgt spid="14"/>
                                        </p:tgtEl>
                                      </p:cBhvr>
                                      <p:to x="100000" y="95000"/>
                                    </p:animScale>
                                    <p:animScale>
                                      <p:cBhvr>
                                        <p:cTn id="84" dur="166" decel="50000">
                                          <p:stCondLst>
                                            <p:cond delay="1834"/>
                                          </p:stCondLst>
                                        </p:cTn>
                                        <p:tgtEl>
                                          <p:spTgt spid="14"/>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down)">
                                      <p:cBhvr>
                                        <p:cTn id="87" dur="580">
                                          <p:stCondLst>
                                            <p:cond delay="0"/>
                                          </p:stCondLst>
                                        </p:cTn>
                                        <p:tgtEl>
                                          <p:spTgt spid="15"/>
                                        </p:tgtEl>
                                      </p:cBhvr>
                                    </p:animEffect>
                                    <p:anim calcmode="lin" valueType="num">
                                      <p:cBhvr>
                                        <p:cTn id="8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93" dur="26">
                                          <p:stCondLst>
                                            <p:cond delay="650"/>
                                          </p:stCondLst>
                                        </p:cTn>
                                        <p:tgtEl>
                                          <p:spTgt spid="15"/>
                                        </p:tgtEl>
                                      </p:cBhvr>
                                      <p:to x="100000" y="60000"/>
                                    </p:animScale>
                                    <p:animScale>
                                      <p:cBhvr>
                                        <p:cTn id="94" dur="166" decel="50000">
                                          <p:stCondLst>
                                            <p:cond delay="676"/>
                                          </p:stCondLst>
                                        </p:cTn>
                                        <p:tgtEl>
                                          <p:spTgt spid="15"/>
                                        </p:tgtEl>
                                      </p:cBhvr>
                                      <p:to x="100000" y="100000"/>
                                    </p:animScale>
                                    <p:animScale>
                                      <p:cBhvr>
                                        <p:cTn id="95" dur="26">
                                          <p:stCondLst>
                                            <p:cond delay="1312"/>
                                          </p:stCondLst>
                                        </p:cTn>
                                        <p:tgtEl>
                                          <p:spTgt spid="15"/>
                                        </p:tgtEl>
                                      </p:cBhvr>
                                      <p:to x="100000" y="80000"/>
                                    </p:animScale>
                                    <p:animScale>
                                      <p:cBhvr>
                                        <p:cTn id="96" dur="166" decel="50000">
                                          <p:stCondLst>
                                            <p:cond delay="1338"/>
                                          </p:stCondLst>
                                        </p:cTn>
                                        <p:tgtEl>
                                          <p:spTgt spid="15"/>
                                        </p:tgtEl>
                                      </p:cBhvr>
                                      <p:to x="100000" y="100000"/>
                                    </p:animScale>
                                    <p:animScale>
                                      <p:cBhvr>
                                        <p:cTn id="97" dur="26">
                                          <p:stCondLst>
                                            <p:cond delay="1642"/>
                                          </p:stCondLst>
                                        </p:cTn>
                                        <p:tgtEl>
                                          <p:spTgt spid="15"/>
                                        </p:tgtEl>
                                      </p:cBhvr>
                                      <p:to x="100000" y="90000"/>
                                    </p:animScale>
                                    <p:animScale>
                                      <p:cBhvr>
                                        <p:cTn id="98" dur="166" decel="50000">
                                          <p:stCondLst>
                                            <p:cond delay="1668"/>
                                          </p:stCondLst>
                                        </p:cTn>
                                        <p:tgtEl>
                                          <p:spTgt spid="15"/>
                                        </p:tgtEl>
                                      </p:cBhvr>
                                      <p:to x="100000" y="100000"/>
                                    </p:animScale>
                                    <p:animScale>
                                      <p:cBhvr>
                                        <p:cTn id="99" dur="26">
                                          <p:stCondLst>
                                            <p:cond delay="1808"/>
                                          </p:stCondLst>
                                        </p:cTn>
                                        <p:tgtEl>
                                          <p:spTgt spid="15"/>
                                        </p:tgtEl>
                                      </p:cBhvr>
                                      <p:to x="100000" y="95000"/>
                                    </p:animScale>
                                    <p:animScale>
                                      <p:cBhvr>
                                        <p:cTn id="100" dur="166" decel="50000">
                                          <p:stCondLst>
                                            <p:cond delay="1834"/>
                                          </p:stCondLst>
                                        </p:cTn>
                                        <p:tgtEl>
                                          <p:spTgt spid="15"/>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wipe(down)">
                                      <p:cBhvr>
                                        <p:cTn id="103" dur="580">
                                          <p:stCondLst>
                                            <p:cond delay="0"/>
                                          </p:stCondLst>
                                        </p:cTn>
                                        <p:tgtEl>
                                          <p:spTgt spid="17"/>
                                        </p:tgtEl>
                                      </p:cBhvr>
                                    </p:animEffect>
                                    <p:anim calcmode="lin" valueType="num">
                                      <p:cBhvr>
                                        <p:cTn id="10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09" dur="26">
                                          <p:stCondLst>
                                            <p:cond delay="650"/>
                                          </p:stCondLst>
                                        </p:cTn>
                                        <p:tgtEl>
                                          <p:spTgt spid="17"/>
                                        </p:tgtEl>
                                      </p:cBhvr>
                                      <p:to x="100000" y="60000"/>
                                    </p:animScale>
                                    <p:animScale>
                                      <p:cBhvr>
                                        <p:cTn id="110" dur="166" decel="50000">
                                          <p:stCondLst>
                                            <p:cond delay="676"/>
                                          </p:stCondLst>
                                        </p:cTn>
                                        <p:tgtEl>
                                          <p:spTgt spid="17"/>
                                        </p:tgtEl>
                                      </p:cBhvr>
                                      <p:to x="100000" y="100000"/>
                                    </p:animScale>
                                    <p:animScale>
                                      <p:cBhvr>
                                        <p:cTn id="111" dur="26">
                                          <p:stCondLst>
                                            <p:cond delay="1312"/>
                                          </p:stCondLst>
                                        </p:cTn>
                                        <p:tgtEl>
                                          <p:spTgt spid="17"/>
                                        </p:tgtEl>
                                      </p:cBhvr>
                                      <p:to x="100000" y="80000"/>
                                    </p:animScale>
                                    <p:animScale>
                                      <p:cBhvr>
                                        <p:cTn id="112" dur="166" decel="50000">
                                          <p:stCondLst>
                                            <p:cond delay="1338"/>
                                          </p:stCondLst>
                                        </p:cTn>
                                        <p:tgtEl>
                                          <p:spTgt spid="17"/>
                                        </p:tgtEl>
                                      </p:cBhvr>
                                      <p:to x="100000" y="100000"/>
                                    </p:animScale>
                                    <p:animScale>
                                      <p:cBhvr>
                                        <p:cTn id="113" dur="26">
                                          <p:stCondLst>
                                            <p:cond delay="1642"/>
                                          </p:stCondLst>
                                        </p:cTn>
                                        <p:tgtEl>
                                          <p:spTgt spid="17"/>
                                        </p:tgtEl>
                                      </p:cBhvr>
                                      <p:to x="100000" y="90000"/>
                                    </p:animScale>
                                    <p:animScale>
                                      <p:cBhvr>
                                        <p:cTn id="114" dur="166" decel="50000">
                                          <p:stCondLst>
                                            <p:cond delay="1668"/>
                                          </p:stCondLst>
                                        </p:cTn>
                                        <p:tgtEl>
                                          <p:spTgt spid="17"/>
                                        </p:tgtEl>
                                      </p:cBhvr>
                                      <p:to x="100000" y="100000"/>
                                    </p:animScale>
                                    <p:animScale>
                                      <p:cBhvr>
                                        <p:cTn id="115" dur="26">
                                          <p:stCondLst>
                                            <p:cond delay="1808"/>
                                          </p:stCondLst>
                                        </p:cTn>
                                        <p:tgtEl>
                                          <p:spTgt spid="17"/>
                                        </p:tgtEl>
                                      </p:cBhvr>
                                      <p:to x="100000" y="95000"/>
                                    </p:animScale>
                                    <p:animScale>
                                      <p:cBhvr>
                                        <p:cTn id="116" dur="166" decel="50000">
                                          <p:stCondLst>
                                            <p:cond delay="1834"/>
                                          </p:stCondLst>
                                        </p:cTn>
                                        <p:tgtEl>
                                          <p:spTgt spid="17"/>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wipe(down)">
                                      <p:cBhvr>
                                        <p:cTn id="119" dur="580">
                                          <p:stCondLst>
                                            <p:cond delay="0"/>
                                          </p:stCondLst>
                                        </p:cTn>
                                        <p:tgtEl>
                                          <p:spTgt spid="18"/>
                                        </p:tgtEl>
                                      </p:cBhvr>
                                    </p:animEffect>
                                    <p:anim calcmode="lin" valueType="num">
                                      <p:cBhvr>
                                        <p:cTn id="12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25" dur="26">
                                          <p:stCondLst>
                                            <p:cond delay="650"/>
                                          </p:stCondLst>
                                        </p:cTn>
                                        <p:tgtEl>
                                          <p:spTgt spid="18"/>
                                        </p:tgtEl>
                                      </p:cBhvr>
                                      <p:to x="100000" y="60000"/>
                                    </p:animScale>
                                    <p:animScale>
                                      <p:cBhvr>
                                        <p:cTn id="126" dur="166" decel="50000">
                                          <p:stCondLst>
                                            <p:cond delay="676"/>
                                          </p:stCondLst>
                                        </p:cTn>
                                        <p:tgtEl>
                                          <p:spTgt spid="18"/>
                                        </p:tgtEl>
                                      </p:cBhvr>
                                      <p:to x="100000" y="100000"/>
                                    </p:animScale>
                                    <p:animScale>
                                      <p:cBhvr>
                                        <p:cTn id="127" dur="26">
                                          <p:stCondLst>
                                            <p:cond delay="1312"/>
                                          </p:stCondLst>
                                        </p:cTn>
                                        <p:tgtEl>
                                          <p:spTgt spid="18"/>
                                        </p:tgtEl>
                                      </p:cBhvr>
                                      <p:to x="100000" y="80000"/>
                                    </p:animScale>
                                    <p:animScale>
                                      <p:cBhvr>
                                        <p:cTn id="128" dur="166" decel="50000">
                                          <p:stCondLst>
                                            <p:cond delay="1338"/>
                                          </p:stCondLst>
                                        </p:cTn>
                                        <p:tgtEl>
                                          <p:spTgt spid="18"/>
                                        </p:tgtEl>
                                      </p:cBhvr>
                                      <p:to x="100000" y="100000"/>
                                    </p:animScale>
                                    <p:animScale>
                                      <p:cBhvr>
                                        <p:cTn id="129" dur="26">
                                          <p:stCondLst>
                                            <p:cond delay="1642"/>
                                          </p:stCondLst>
                                        </p:cTn>
                                        <p:tgtEl>
                                          <p:spTgt spid="18"/>
                                        </p:tgtEl>
                                      </p:cBhvr>
                                      <p:to x="100000" y="90000"/>
                                    </p:animScale>
                                    <p:animScale>
                                      <p:cBhvr>
                                        <p:cTn id="130" dur="166" decel="50000">
                                          <p:stCondLst>
                                            <p:cond delay="1668"/>
                                          </p:stCondLst>
                                        </p:cTn>
                                        <p:tgtEl>
                                          <p:spTgt spid="18"/>
                                        </p:tgtEl>
                                      </p:cBhvr>
                                      <p:to x="100000" y="100000"/>
                                    </p:animScale>
                                    <p:animScale>
                                      <p:cBhvr>
                                        <p:cTn id="131" dur="26">
                                          <p:stCondLst>
                                            <p:cond delay="1808"/>
                                          </p:stCondLst>
                                        </p:cTn>
                                        <p:tgtEl>
                                          <p:spTgt spid="18"/>
                                        </p:tgtEl>
                                      </p:cBhvr>
                                      <p:to x="100000" y="95000"/>
                                    </p:animScale>
                                    <p:animScale>
                                      <p:cBhvr>
                                        <p:cTn id="132" dur="166" decel="50000">
                                          <p:stCondLst>
                                            <p:cond delay="1834"/>
                                          </p:stCondLst>
                                        </p:cTn>
                                        <p:tgtEl>
                                          <p:spTgt spid="18"/>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wipe(down)">
                                      <p:cBhvr>
                                        <p:cTn id="135" dur="580">
                                          <p:stCondLst>
                                            <p:cond delay="0"/>
                                          </p:stCondLst>
                                        </p:cTn>
                                        <p:tgtEl>
                                          <p:spTgt spid="19"/>
                                        </p:tgtEl>
                                      </p:cBhvr>
                                    </p:animEffect>
                                    <p:anim calcmode="lin" valueType="num">
                                      <p:cBhvr>
                                        <p:cTn id="13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41" dur="26">
                                          <p:stCondLst>
                                            <p:cond delay="650"/>
                                          </p:stCondLst>
                                        </p:cTn>
                                        <p:tgtEl>
                                          <p:spTgt spid="19"/>
                                        </p:tgtEl>
                                      </p:cBhvr>
                                      <p:to x="100000" y="60000"/>
                                    </p:animScale>
                                    <p:animScale>
                                      <p:cBhvr>
                                        <p:cTn id="142" dur="166" decel="50000">
                                          <p:stCondLst>
                                            <p:cond delay="676"/>
                                          </p:stCondLst>
                                        </p:cTn>
                                        <p:tgtEl>
                                          <p:spTgt spid="19"/>
                                        </p:tgtEl>
                                      </p:cBhvr>
                                      <p:to x="100000" y="100000"/>
                                    </p:animScale>
                                    <p:animScale>
                                      <p:cBhvr>
                                        <p:cTn id="143" dur="26">
                                          <p:stCondLst>
                                            <p:cond delay="1312"/>
                                          </p:stCondLst>
                                        </p:cTn>
                                        <p:tgtEl>
                                          <p:spTgt spid="19"/>
                                        </p:tgtEl>
                                      </p:cBhvr>
                                      <p:to x="100000" y="80000"/>
                                    </p:animScale>
                                    <p:animScale>
                                      <p:cBhvr>
                                        <p:cTn id="144" dur="166" decel="50000">
                                          <p:stCondLst>
                                            <p:cond delay="1338"/>
                                          </p:stCondLst>
                                        </p:cTn>
                                        <p:tgtEl>
                                          <p:spTgt spid="19"/>
                                        </p:tgtEl>
                                      </p:cBhvr>
                                      <p:to x="100000" y="100000"/>
                                    </p:animScale>
                                    <p:animScale>
                                      <p:cBhvr>
                                        <p:cTn id="145" dur="26">
                                          <p:stCondLst>
                                            <p:cond delay="1642"/>
                                          </p:stCondLst>
                                        </p:cTn>
                                        <p:tgtEl>
                                          <p:spTgt spid="19"/>
                                        </p:tgtEl>
                                      </p:cBhvr>
                                      <p:to x="100000" y="90000"/>
                                    </p:animScale>
                                    <p:animScale>
                                      <p:cBhvr>
                                        <p:cTn id="146" dur="166" decel="50000">
                                          <p:stCondLst>
                                            <p:cond delay="1668"/>
                                          </p:stCondLst>
                                        </p:cTn>
                                        <p:tgtEl>
                                          <p:spTgt spid="19"/>
                                        </p:tgtEl>
                                      </p:cBhvr>
                                      <p:to x="100000" y="100000"/>
                                    </p:animScale>
                                    <p:animScale>
                                      <p:cBhvr>
                                        <p:cTn id="147" dur="26">
                                          <p:stCondLst>
                                            <p:cond delay="1808"/>
                                          </p:stCondLst>
                                        </p:cTn>
                                        <p:tgtEl>
                                          <p:spTgt spid="19"/>
                                        </p:tgtEl>
                                      </p:cBhvr>
                                      <p:to x="100000" y="95000"/>
                                    </p:animScale>
                                    <p:animScale>
                                      <p:cBhvr>
                                        <p:cTn id="148" dur="166" decel="50000">
                                          <p:stCondLst>
                                            <p:cond delay="1834"/>
                                          </p:stCondLst>
                                        </p:cTn>
                                        <p:tgtEl>
                                          <p:spTgt spid="19"/>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wipe(down)">
                                      <p:cBhvr>
                                        <p:cTn id="151" dur="580">
                                          <p:stCondLst>
                                            <p:cond delay="0"/>
                                          </p:stCondLst>
                                        </p:cTn>
                                        <p:tgtEl>
                                          <p:spTgt spid="20"/>
                                        </p:tgtEl>
                                      </p:cBhvr>
                                    </p:animEffect>
                                    <p:anim calcmode="lin" valueType="num">
                                      <p:cBhvr>
                                        <p:cTn id="15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57" dur="26">
                                          <p:stCondLst>
                                            <p:cond delay="650"/>
                                          </p:stCondLst>
                                        </p:cTn>
                                        <p:tgtEl>
                                          <p:spTgt spid="20"/>
                                        </p:tgtEl>
                                      </p:cBhvr>
                                      <p:to x="100000" y="60000"/>
                                    </p:animScale>
                                    <p:animScale>
                                      <p:cBhvr>
                                        <p:cTn id="158" dur="166" decel="50000">
                                          <p:stCondLst>
                                            <p:cond delay="676"/>
                                          </p:stCondLst>
                                        </p:cTn>
                                        <p:tgtEl>
                                          <p:spTgt spid="20"/>
                                        </p:tgtEl>
                                      </p:cBhvr>
                                      <p:to x="100000" y="100000"/>
                                    </p:animScale>
                                    <p:animScale>
                                      <p:cBhvr>
                                        <p:cTn id="159" dur="26">
                                          <p:stCondLst>
                                            <p:cond delay="1312"/>
                                          </p:stCondLst>
                                        </p:cTn>
                                        <p:tgtEl>
                                          <p:spTgt spid="20"/>
                                        </p:tgtEl>
                                      </p:cBhvr>
                                      <p:to x="100000" y="80000"/>
                                    </p:animScale>
                                    <p:animScale>
                                      <p:cBhvr>
                                        <p:cTn id="160" dur="166" decel="50000">
                                          <p:stCondLst>
                                            <p:cond delay="1338"/>
                                          </p:stCondLst>
                                        </p:cTn>
                                        <p:tgtEl>
                                          <p:spTgt spid="20"/>
                                        </p:tgtEl>
                                      </p:cBhvr>
                                      <p:to x="100000" y="100000"/>
                                    </p:animScale>
                                    <p:animScale>
                                      <p:cBhvr>
                                        <p:cTn id="161" dur="26">
                                          <p:stCondLst>
                                            <p:cond delay="1642"/>
                                          </p:stCondLst>
                                        </p:cTn>
                                        <p:tgtEl>
                                          <p:spTgt spid="20"/>
                                        </p:tgtEl>
                                      </p:cBhvr>
                                      <p:to x="100000" y="90000"/>
                                    </p:animScale>
                                    <p:animScale>
                                      <p:cBhvr>
                                        <p:cTn id="162" dur="166" decel="50000">
                                          <p:stCondLst>
                                            <p:cond delay="1668"/>
                                          </p:stCondLst>
                                        </p:cTn>
                                        <p:tgtEl>
                                          <p:spTgt spid="20"/>
                                        </p:tgtEl>
                                      </p:cBhvr>
                                      <p:to x="100000" y="100000"/>
                                    </p:animScale>
                                    <p:animScale>
                                      <p:cBhvr>
                                        <p:cTn id="163" dur="26">
                                          <p:stCondLst>
                                            <p:cond delay="1808"/>
                                          </p:stCondLst>
                                        </p:cTn>
                                        <p:tgtEl>
                                          <p:spTgt spid="20"/>
                                        </p:tgtEl>
                                      </p:cBhvr>
                                      <p:to x="100000" y="95000"/>
                                    </p:animScale>
                                    <p:animScale>
                                      <p:cBhvr>
                                        <p:cTn id="164" dur="166" decel="50000">
                                          <p:stCondLst>
                                            <p:cond delay="1834"/>
                                          </p:stCondLst>
                                        </p:cTn>
                                        <p:tgtEl>
                                          <p:spTgt spid="20"/>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21"/>
                                        </p:tgtEl>
                                        <p:attrNameLst>
                                          <p:attrName>style.visibility</p:attrName>
                                        </p:attrNameLst>
                                      </p:cBhvr>
                                      <p:to>
                                        <p:strVal val="visible"/>
                                      </p:to>
                                    </p:set>
                                    <p:animEffect transition="in" filter="wipe(down)">
                                      <p:cBhvr>
                                        <p:cTn id="167" dur="580">
                                          <p:stCondLst>
                                            <p:cond delay="0"/>
                                          </p:stCondLst>
                                        </p:cTn>
                                        <p:tgtEl>
                                          <p:spTgt spid="21"/>
                                        </p:tgtEl>
                                      </p:cBhvr>
                                    </p:animEffect>
                                    <p:anim calcmode="lin" valueType="num">
                                      <p:cBhvr>
                                        <p:cTn id="16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73" dur="26">
                                          <p:stCondLst>
                                            <p:cond delay="650"/>
                                          </p:stCondLst>
                                        </p:cTn>
                                        <p:tgtEl>
                                          <p:spTgt spid="21"/>
                                        </p:tgtEl>
                                      </p:cBhvr>
                                      <p:to x="100000" y="60000"/>
                                    </p:animScale>
                                    <p:animScale>
                                      <p:cBhvr>
                                        <p:cTn id="174" dur="166" decel="50000">
                                          <p:stCondLst>
                                            <p:cond delay="676"/>
                                          </p:stCondLst>
                                        </p:cTn>
                                        <p:tgtEl>
                                          <p:spTgt spid="21"/>
                                        </p:tgtEl>
                                      </p:cBhvr>
                                      <p:to x="100000" y="100000"/>
                                    </p:animScale>
                                    <p:animScale>
                                      <p:cBhvr>
                                        <p:cTn id="175" dur="26">
                                          <p:stCondLst>
                                            <p:cond delay="1312"/>
                                          </p:stCondLst>
                                        </p:cTn>
                                        <p:tgtEl>
                                          <p:spTgt spid="21"/>
                                        </p:tgtEl>
                                      </p:cBhvr>
                                      <p:to x="100000" y="80000"/>
                                    </p:animScale>
                                    <p:animScale>
                                      <p:cBhvr>
                                        <p:cTn id="176" dur="166" decel="50000">
                                          <p:stCondLst>
                                            <p:cond delay="1338"/>
                                          </p:stCondLst>
                                        </p:cTn>
                                        <p:tgtEl>
                                          <p:spTgt spid="21"/>
                                        </p:tgtEl>
                                      </p:cBhvr>
                                      <p:to x="100000" y="100000"/>
                                    </p:animScale>
                                    <p:animScale>
                                      <p:cBhvr>
                                        <p:cTn id="177" dur="26">
                                          <p:stCondLst>
                                            <p:cond delay="1642"/>
                                          </p:stCondLst>
                                        </p:cTn>
                                        <p:tgtEl>
                                          <p:spTgt spid="21"/>
                                        </p:tgtEl>
                                      </p:cBhvr>
                                      <p:to x="100000" y="90000"/>
                                    </p:animScale>
                                    <p:animScale>
                                      <p:cBhvr>
                                        <p:cTn id="178" dur="166" decel="50000">
                                          <p:stCondLst>
                                            <p:cond delay="1668"/>
                                          </p:stCondLst>
                                        </p:cTn>
                                        <p:tgtEl>
                                          <p:spTgt spid="21"/>
                                        </p:tgtEl>
                                      </p:cBhvr>
                                      <p:to x="100000" y="100000"/>
                                    </p:animScale>
                                    <p:animScale>
                                      <p:cBhvr>
                                        <p:cTn id="179" dur="26">
                                          <p:stCondLst>
                                            <p:cond delay="1808"/>
                                          </p:stCondLst>
                                        </p:cTn>
                                        <p:tgtEl>
                                          <p:spTgt spid="21"/>
                                        </p:tgtEl>
                                      </p:cBhvr>
                                      <p:to x="100000" y="95000"/>
                                    </p:animScale>
                                    <p:animScale>
                                      <p:cBhvr>
                                        <p:cTn id="180" dur="166" decel="50000">
                                          <p:stCondLst>
                                            <p:cond delay="1834"/>
                                          </p:stCondLst>
                                        </p:cTn>
                                        <p:tgtEl>
                                          <p:spTgt spid="21"/>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22"/>
                                        </p:tgtEl>
                                        <p:attrNameLst>
                                          <p:attrName>style.visibility</p:attrName>
                                        </p:attrNameLst>
                                      </p:cBhvr>
                                      <p:to>
                                        <p:strVal val="visible"/>
                                      </p:to>
                                    </p:set>
                                    <p:animEffect transition="in" filter="wipe(down)">
                                      <p:cBhvr>
                                        <p:cTn id="183" dur="580">
                                          <p:stCondLst>
                                            <p:cond delay="0"/>
                                          </p:stCondLst>
                                        </p:cTn>
                                        <p:tgtEl>
                                          <p:spTgt spid="22"/>
                                        </p:tgtEl>
                                      </p:cBhvr>
                                    </p:animEffect>
                                    <p:anim calcmode="lin" valueType="num">
                                      <p:cBhvr>
                                        <p:cTn id="18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89" dur="26">
                                          <p:stCondLst>
                                            <p:cond delay="650"/>
                                          </p:stCondLst>
                                        </p:cTn>
                                        <p:tgtEl>
                                          <p:spTgt spid="22"/>
                                        </p:tgtEl>
                                      </p:cBhvr>
                                      <p:to x="100000" y="60000"/>
                                    </p:animScale>
                                    <p:animScale>
                                      <p:cBhvr>
                                        <p:cTn id="190" dur="166" decel="50000">
                                          <p:stCondLst>
                                            <p:cond delay="676"/>
                                          </p:stCondLst>
                                        </p:cTn>
                                        <p:tgtEl>
                                          <p:spTgt spid="22"/>
                                        </p:tgtEl>
                                      </p:cBhvr>
                                      <p:to x="100000" y="100000"/>
                                    </p:animScale>
                                    <p:animScale>
                                      <p:cBhvr>
                                        <p:cTn id="191" dur="26">
                                          <p:stCondLst>
                                            <p:cond delay="1312"/>
                                          </p:stCondLst>
                                        </p:cTn>
                                        <p:tgtEl>
                                          <p:spTgt spid="22"/>
                                        </p:tgtEl>
                                      </p:cBhvr>
                                      <p:to x="100000" y="80000"/>
                                    </p:animScale>
                                    <p:animScale>
                                      <p:cBhvr>
                                        <p:cTn id="192" dur="166" decel="50000">
                                          <p:stCondLst>
                                            <p:cond delay="1338"/>
                                          </p:stCondLst>
                                        </p:cTn>
                                        <p:tgtEl>
                                          <p:spTgt spid="22"/>
                                        </p:tgtEl>
                                      </p:cBhvr>
                                      <p:to x="100000" y="100000"/>
                                    </p:animScale>
                                    <p:animScale>
                                      <p:cBhvr>
                                        <p:cTn id="193" dur="26">
                                          <p:stCondLst>
                                            <p:cond delay="1642"/>
                                          </p:stCondLst>
                                        </p:cTn>
                                        <p:tgtEl>
                                          <p:spTgt spid="22"/>
                                        </p:tgtEl>
                                      </p:cBhvr>
                                      <p:to x="100000" y="90000"/>
                                    </p:animScale>
                                    <p:animScale>
                                      <p:cBhvr>
                                        <p:cTn id="194" dur="166" decel="50000">
                                          <p:stCondLst>
                                            <p:cond delay="1668"/>
                                          </p:stCondLst>
                                        </p:cTn>
                                        <p:tgtEl>
                                          <p:spTgt spid="22"/>
                                        </p:tgtEl>
                                      </p:cBhvr>
                                      <p:to x="100000" y="100000"/>
                                    </p:animScale>
                                    <p:animScale>
                                      <p:cBhvr>
                                        <p:cTn id="195" dur="26">
                                          <p:stCondLst>
                                            <p:cond delay="1808"/>
                                          </p:stCondLst>
                                        </p:cTn>
                                        <p:tgtEl>
                                          <p:spTgt spid="22"/>
                                        </p:tgtEl>
                                      </p:cBhvr>
                                      <p:to x="100000" y="95000"/>
                                    </p:animScale>
                                    <p:animScale>
                                      <p:cBhvr>
                                        <p:cTn id="196" dur="166" decel="50000">
                                          <p:stCondLst>
                                            <p:cond delay="1834"/>
                                          </p:stCondLst>
                                        </p:cTn>
                                        <p:tgtEl>
                                          <p:spTgt spid="22"/>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23"/>
                                        </p:tgtEl>
                                        <p:attrNameLst>
                                          <p:attrName>style.visibility</p:attrName>
                                        </p:attrNameLst>
                                      </p:cBhvr>
                                      <p:to>
                                        <p:strVal val="visible"/>
                                      </p:to>
                                    </p:set>
                                    <p:animEffect transition="in" filter="wipe(down)">
                                      <p:cBhvr>
                                        <p:cTn id="199" dur="580">
                                          <p:stCondLst>
                                            <p:cond delay="0"/>
                                          </p:stCondLst>
                                        </p:cTn>
                                        <p:tgtEl>
                                          <p:spTgt spid="23"/>
                                        </p:tgtEl>
                                      </p:cBhvr>
                                    </p:animEffect>
                                    <p:anim calcmode="lin" valueType="num">
                                      <p:cBhvr>
                                        <p:cTn id="20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05" dur="26">
                                          <p:stCondLst>
                                            <p:cond delay="650"/>
                                          </p:stCondLst>
                                        </p:cTn>
                                        <p:tgtEl>
                                          <p:spTgt spid="23"/>
                                        </p:tgtEl>
                                      </p:cBhvr>
                                      <p:to x="100000" y="60000"/>
                                    </p:animScale>
                                    <p:animScale>
                                      <p:cBhvr>
                                        <p:cTn id="206" dur="166" decel="50000">
                                          <p:stCondLst>
                                            <p:cond delay="676"/>
                                          </p:stCondLst>
                                        </p:cTn>
                                        <p:tgtEl>
                                          <p:spTgt spid="23"/>
                                        </p:tgtEl>
                                      </p:cBhvr>
                                      <p:to x="100000" y="100000"/>
                                    </p:animScale>
                                    <p:animScale>
                                      <p:cBhvr>
                                        <p:cTn id="207" dur="26">
                                          <p:stCondLst>
                                            <p:cond delay="1312"/>
                                          </p:stCondLst>
                                        </p:cTn>
                                        <p:tgtEl>
                                          <p:spTgt spid="23"/>
                                        </p:tgtEl>
                                      </p:cBhvr>
                                      <p:to x="100000" y="80000"/>
                                    </p:animScale>
                                    <p:animScale>
                                      <p:cBhvr>
                                        <p:cTn id="208" dur="166" decel="50000">
                                          <p:stCondLst>
                                            <p:cond delay="1338"/>
                                          </p:stCondLst>
                                        </p:cTn>
                                        <p:tgtEl>
                                          <p:spTgt spid="23"/>
                                        </p:tgtEl>
                                      </p:cBhvr>
                                      <p:to x="100000" y="100000"/>
                                    </p:animScale>
                                    <p:animScale>
                                      <p:cBhvr>
                                        <p:cTn id="209" dur="26">
                                          <p:stCondLst>
                                            <p:cond delay="1642"/>
                                          </p:stCondLst>
                                        </p:cTn>
                                        <p:tgtEl>
                                          <p:spTgt spid="23"/>
                                        </p:tgtEl>
                                      </p:cBhvr>
                                      <p:to x="100000" y="90000"/>
                                    </p:animScale>
                                    <p:animScale>
                                      <p:cBhvr>
                                        <p:cTn id="210" dur="166" decel="50000">
                                          <p:stCondLst>
                                            <p:cond delay="1668"/>
                                          </p:stCondLst>
                                        </p:cTn>
                                        <p:tgtEl>
                                          <p:spTgt spid="23"/>
                                        </p:tgtEl>
                                      </p:cBhvr>
                                      <p:to x="100000" y="100000"/>
                                    </p:animScale>
                                    <p:animScale>
                                      <p:cBhvr>
                                        <p:cTn id="211" dur="26">
                                          <p:stCondLst>
                                            <p:cond delay="1808"/>
                                          </p:stCondLst>
                                        </p:cTn>
                                        <p:tgtEl>
                                          <p:spTgt spid="23"/>
                                        </p:tgtEl>
                                      </p:cBhvr>
                                      <p:to x="100000" y="95000"/>
                                    </p:animScale>
                                    <p:animScale>
                                      <p:cBhvr>
                                        <p:cTn id="212" dur="166" decel="50000">
                                          <p:stCondLst>
                                            <p:cond delay="1834"/>
                                          </p:stCondLst>
                                        </p:cTn>
                                        <p:tgtEl>
                                          <p:spTgt spid="23"/>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24"/>
                                        </p:tgtEl>
                                        <p:attrNameLst>
                                          <p:attrName>style.visibility</p:attrName>
                                        </p:attrNameLst>
                                      </p:cBhvr>
                                      <p:to>
                                        <p:strVal val="visible"/>
                                      </p:to>
                                    </p:set>
                                    <p:animEffect transition="in" filter="wipe(down)">
                                      <p:cBhvr>
                                        <p:cTn id="215" dur="580">
                                          <p:stCondLst>
                                            <p:cond delay="0"/>
                                          </p:stCondLst>
                                        </p:cTn>
                                        <p:tgtEl>
                                          <p:spTgt spid="24"/>
                                        </p:tgtEl>
                                      </p:cBhvr>
                                    </p:animEffect>
                                    <p:anim calcmode="lin" valueType="num">
                                      <p:cBhvr>
                                        <p:cTn id="21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21" dur="26">
                                          <p:stCondLst>
                                            <p:cond delay="650"/>
                                          </p:stCondLst>
                                        </p:cTn>
                                        <p:tgtEl>
                                          <p:spTgt spid="24"/>
                                        </p:tgtEl>
                                      </p:cBhvr>
                                      <p:to x="100000" y="60000"/>
                                    </p:animScale>
                                    <p:animScale>
                                      <p:cBhvr>
                                        <p:cTn id="222" dur="166" decel="50000">
                                          <p:stCondLst>
                                            <p:cond delay="676"/>
                                          </p:stCondLst>
                                        </p:cTn>
                                        <p:tgtEl>
                                          <p:spTgt spid="24"/>
                                        </p:tgtEl>
                                      </p:cBhvr>
                                      <p:to x="100000" y="100000"/>
                                    </p:animScale>
                                    <p:animScale>
                                      <p:cBhvr>
                                        <p:cTn id="223" dur="26">
                                          <p:stCondLst>
                                            <p:cond delay="1312"/>
                                          </p:stCondLst>
                                        </p:cTn>
                                        <p:tgtEl>
                                          <p:spTgt spid="24"/>
                                        </p:tgtEl>
                                      </p:cBhvr>
                                      <p:to x="100000" y="80000"/>
                                    </p:animScale>
                                    <p:animScale>
                                      <p:cBhvr>
                                        <p:cTn id="224" dur="166" decel="50000">
                                          <p:stCondLst>
                                            <p:cond delay="1338"/>
                                          </p:stCondLst>
                                        </p:cTn>
                                        <p:tgtEl>
                                          <p:spTgt spid="24"/>
                                        </p:tgtEl>
                                      </p:cBhvr>
                                      <p:to x="100000" y="100000"/>
                                    </p:animScale>
                                    <p:animScale>
                                      <p:cBhvr>
                                        <p:cTn id="225" dur="26">
                                          <p:stCondLst>
                                            <p:cond delay="1642"/>
                                          </p:stCondLst>
                                        </p:cTn>
                                        <p:tgtEl>
                                          <p:spTgt spid="24"/>
                                        </p:tgtEl>
                                      </p:cBhvr>
                                      <p:to x="100000" y="90000"/>
                                    </p:animScale>
                                    <p:animScale>
                                      <p:cBhvr>
                                        <p:cTn id="226" dur="166" decel="50000">
                                          <p:stCondLst>
                                            <p:cond delay="1668"/>
                                          </p:stCondLst>
                                        </p:cTn>
                                        <p:tgtEl>
                                          <p:spTgt spid="24"/>
                                        </p:tgtEl>
                                      </p:cBhvr>
                                      <p:to x="100000" y="100000"/>
                                    </p:animScale>
                                    <p:animScale>
                                      <p:cBhvr>
                                        <p:cTn id="227" dur="26">
                                          <p:stCondLst>
                                            <p:cond delay="1808"/>
                                          </p:stCondLst>
                                        </p:cTn>
                                        <p:tgtEl>
                                          <p:spTgt spid="24"/>
                                        </p:tgtEl>
                                      </p:cBhvr>
                                      <p:to x="100000" y="95000"/>
                                    </p:animScale>
                                    <p:animScale>
                                      <p:cBhvr>
                                        <p:cTn id="228" dur="166" decel="50000">
                                          <p:stCondLst>
                                            <p:cond delay="1834"/>
                                          </p:stCondLst>
                                        </p:cTn>
                                        <p:tgtEl>
                                          <p:spTgt spid="24"/>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25"/>
                                        </p:tgtEl>
                                        <p:attrNameLst>
                                          <p:attrName>style.visibility</p:attrName>
                                        </p:attrNameLst>
                                      </p:cBhvr>
                                      <p:to>
                                        <p:strVal val="visible"/>
                                      </p:to>
                                    </p:set>
                                    <p:animEffect transition="in" filter="wipe(down)">
                                      <p:cBhvr>
                                        <p:cTn id="231" dur="580">
                                          <p:stCondLst>
                                            <p:cond delay="0"/>
                                          </p:stCondLst>
                                        </p:cTn>
                                        <p:tgtEl>
                                          <p:spTgt spid="25"/>
                                        </p:tgtEl>
                                      </p:cBhvr>
                                    </p:animEffect>
                                    <p:anim calcmode="lin" valueType="num">
                                      <p:cBhvr>
                                        <p:cTn id="23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37" dur="26">
                                          <p:stCondLst>
                                            <p:cond delay="650"/>
                                          </p:stCondLst>
                                        </p:cTn>
                                        <p:tgtEl>
                                          <p:spTgt spid="25"/>
                                        </p:tgtEl>
                                      </p:cBhvr>
                                      <p:to x="100000" y="60000"/>
                                    </p:animScale>
                                    <p:animScale>
                                      <p:cBhvr>
                                        <p:cTn id="238" dur="166" decel="50000">
                                          <p:stCondLst>
                                            <p:cond delay="676"/>
                                          </p:stCondLst>
                                        </p:cTn>
                                        <p:tgtEl>
                                          <p:spTgt spid="25"/>
                                        </p:tgtEl>
                                      </p:cBhvr>
                                      <p:to x="100000" y="100000"/>
                                    </p:animScale>
                                    <p:animScale>
                                      <p:cBhvr>
                                        <p:cTn id="239" dur="26">
                                          <p:stCondLst>
                                            <p:cond delay="1312"/>
                                          </p:stCondLst>
                                        </p:cTn>
                                        <p:tgtEl>
                                          <p:spTgt spid="25"/>
                                        </p:tgtEl>
                                      </p:cBhvr>
                                      <p:to x="100000" y="80000"/>
                                    </p:animScale>
                                    <p:animScale>
                                      <p:cBhvr>
                                        <p:cTn id="240" dur="166" decel="50000">
                                          <p:stCondLst>
                                            <p:cond delay="1338"/>
                                          </p:stCondLst>
                                        </p:cTn>
                                        <p:tgtEl>
                                          <p:spTgt spid="25"/>
                                        </p:tgtEl>
                                      </p:cBhvr>
                                      <p:to x="100000" y="100000"/>
                                    </p:animScale>
                                    <p:animScale>
                                      <p:cBhvr>
                                        <p:cTn id="241" dur="26">
                                          <p:stCondLst>
                                            <p:cond delay="1642"/>
                                          </p:stCondLst>
                                        </p:cTn>
                                        <p:tgtEl>
                                          <p:spTgt spid="25"/>
                                        </p:tgtEl>
                                      </p:cBhvr>
                                      <p:to x="100000" y="90000"/>
                                    </p:animScale>
                                    <p:animScale>
                                      <p:cBhvr>
                                        <p:cTn id="242" dur="166" decel="50000">
                                          <p:stCondLst>
                                            <p:cond delay="1668"/>
                                          </p:stCondLst>
                                        </p:cTn>
                                        <p:tgtEl>
                                          <p:spTgt spid="25"/>
                                        </p:tgtEl>
                                      </p:cBhvr>
                                      <p:to x="100000" y="100000"/>
                                    </p:animScale>
                                    <p:animScale>
                                      <p:cBhvr>
                                        <p:cTn id="243" dur="26">
                                          <p:stCondLst>
                                            <p:cond delay="1808"/>
                                          </p:stCondLst>
                                        </p:cTn>
                                        <p:tgtEl>
                                          <p:spTgt spid="25"/>
                                        </p:tgtEl>
                                      </p:cBhvr>
                                      <p:to x="100000" y="95000"/>
                                    </p:animScale>
                                    <p:animScale>
                                      <p:cBhvr>
                                        <p:cTn id="244" dur="166" decel="50000">
                                          <p:stCondLst>
                                            <p:cond delay="1834"/>
                                          </p:stCondLst>
                                        </p:cTn>
                                        <p:tgtEl>
                                          <p:spTgt spid="25"/>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6"/>
                                        </p:tgtEl>
                                        <p:attrNameLst>
                                          <p:attrName>style.visibility</p:attrName>
                                        </p:attrNameLst>
                                      </p:cBhvr>
                                      <p:to>
                                        <p:strVal val="visible"/>
                                      </p:to>
                                    </p:set>
                                    <p:animEffect transition="in" filter="wipe(down)">
                                      <p:cBhvr>
                                        <p:cTn id="247" dur="580">
                                          <p:stCondLst>
                                            <p:cond delay="0"/>
                                          </p:stCondLst>
                                        </p:cTn>
                                        <p:tgtEl>
                                          <p:spTgt spid="26"/>
                                        </p:tgtEl>
                                      </p:cBhvr>
                                    </p:animEffect>
                                    <p:anim calcmode="lin" valueType="num">
                                      <p:cBhvr>
                                        <p:cTn id="24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53" dur="26">
                                          <p:stCondLst>
                                            <p:cond delay="650"/>
                                          </p:stCondLst>
                                        </p:cTn>
                                        <p:tgtEl>
                                          <p:spTgt spid="26"/>
                                        </p:tgtEl>
                                      </p:cBhvr>
                                      <p:to x="100000" y="60000"/>
                                    </p:animScale>
                                    <p:animScale>
                                      <p:cBhvr>
                                        <p:cTn id="254" dur="166" decel="50000">
                                          <p:stCondLst>
                                            <p:cond delay="676"/>
                                          </p:stCondLst>
                                        </p:cTn>
                                        <p:tgtEl>
                                          <p:spTgt spid="26"/>
                                        </p:tgtEl>
                                      </p:cBhvr>
                                      <p:to x="100000" y="100000"/>
                                    </p:animScale>
                                    <p:animScale>
                                      <p:cBhvr>
                                        <p:cTn id="255" dur="26">
                                          <p:stCondLst>
                                            <p:cond delay="1312"/>
                                          </p:stCondLst>
                                        </p:cTn>
                                        <p:tgtEl>
                                          <p:spTgt spid="26"/>
                                        </p:tgtEl>
                                      </p:cBhvr>
                                      <p:to x="100000" y="80000"/>
                                    </p:animScale>
                                    <p:animScale>
                                      <p:cBhvr>
                                        <p:cTn id="256" dur="166" decel="50000">
                                          <p:stCondLst>
                                            <p:cond delay="1338"/>
                                          </p:stCondLst>
                                        </p:cTn>
                                        <p:tgtEl>
                                          <p:spTgt spid="26"/>
                                        </p:tgtEl>
                                      </p:cBhvr>
                                      <p:to x="100000" y="100000"/>
                                    </p:animScale>
                                    <p:animScale>
                                      <p:cBhvr>
                                        <p:cTn id="257" dur="26">
                                          <p:stCondLst>
                                            <p:cond delay="1642"/>
                                          </p:stCondLst>
                                        </p:cTn>
                                        <p:tgtEl>
                                          <p:spTgt spid="26"/>
                                        </p:tgtEl>
                                      </p:cBhvr>
                                      <p:to x="100000" y="90000"/>
                                    </p:animScale>
                                    <p:animScale>
                                      <p:cBhvr>
                                        <p:cTn id="258" dur="166" decel="50000">
                                          <p:stCondLst>
                                            <p:cond delay="1668"/>
                                          </p:stCondLst>
                                        </p:cTn>
                                        <p:tgtEl>
                                          <p:spTgt spid="26"/>
                                        </p:tgtEl>
                                      </p:cBhvr>
                                      <p:to x="100000" y="100000"/>
                                    </p:animScale>
                                    <p:animScale>
                                      <p:cBhvr>
                                        <p:cTn id="259" dur="26">
                                          <p:stCondLst>
                                            <p:cond delay="1808"/>
                                          </p:stCondLst>
                                        </p:cTn>
                                        <p:tgtEl>
                                          <p:spTgt spid="26"/>
                                        </p:tgtEl>
                                      </p:cBhvr>
                                      <p:to x="100000" y="95000"/>
                                    </p:animScale>
                                    <p:animScale>
                                      <p:cBhvr>
                                        <p:cTn id="260" dur="166" decel="50000">
                                          <p:stCondLst>
                                            <p:cond delay="1834"/>
                                          </p:stCondLst>
                                        </p:cTn>
                                        <p:tgtEl>
                                          <p:spTgt spid="26"/>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27"/>
                                        </p:tgtEl>
                                        <p:attrNameLst>
                                          <p:attrName>style.visibility</p:attrName>
                                        </p:attrNameLst>
                                      </p:cBhvr>
                                      <p:to>
                                        <p:strVal val="visible"/>
                                      </p:to>
                                    </p:set>
                                    <p:animEffect transition="in" filter="wipe(down)">
                                      <p:cBhvr>
                                        <p:cTn id="263" dur="580">
                                          <p:stCondLst>
                                            <p:cond delay="0"/>
                                          </p:stCondLst>
                                        </p:cTn>
                                        <p:tgtEl>
                                          <p:spTgt spid="27"/>
                                        </p:tgtEl>
                                      </p:cBhvr>
                                    </p:animEffect>
                                    <p:anim calcmode="lin" valueType="num">
                                      <p:cBhvr>
                                        <p:cTn id="26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69" dur="26">
                                          <p:stCondLst>
                                            <p:cond delay="650"/>
                                          </p:stCondLst>
                                        </p:cTn>
                                        <p:tgtEl>
                                          <p:spTgt spid="27"/>
                                        </p:tgtEl>
                                      </p:cBhvr>
                                      <p:to x="100000" y="60000"/>
                                    </p:animScale>
                                    <p:animScale>
                                      <p:cBhvr>
                                        <p:cTn id="270" dur="166" decel="50000">
                                          <p:stCondLst>
                                            <p:cond delay="676"/>
                                          </p:stCondLst>
                                        </p:cTn>
                                        <p:tgtEl>
                                          <p:spTgt spid="27"/>
                                        </p:tgtEl>
                                      </p:cBhvr>
                                      <p:to x="100000" y="100000"/>
                                    </p:animScale>
                                    <p:animScale>
                                      <p:cBhvr>
                                        <p:cTn id="271" dur="26">
                                          <p:stCondLst>
                                            <p:cond delay="1312"/>
                                          </p:stCondLst>
                                        </p:cTn>
                                        <p:tgtEl>
                                          <p:spTgt spid="27"/>
                                        </p:tgtEl>
                                      </p:cBhvr>
                                      <p:to x="100000" y="80000"/>
                                    </p:animScale>
                                    <p:animScale>
                                      <p:cBhvr>
                                        <p:cTn id="272" dur="166" decel="50000">
                                          <p:stCondLst>
                                            <p:cond delay="1338"/>
                                          </p:stCondLst>
                                        </p:cTn>
                                        <p:tgtEl>
                                          <p:spTgt spid="27"/>
                                        </p:tgtEl>
                                      </p:cBhvr>
                                      <p:to x="100000" y="100000"/>
                                    </p:animScale>
                                    <p:animScale>
                                      <p:cBhvr>
                                        <p:cTn id="273" dur="26">
                                          <p:stCondLst>
                                            <p:cond delay="1642"/>
                                          </p:stCondLst>
                                        </p:cTn>
                                        <p:tgtEl>
                                          <p:spTgt spid="27"/>
                                        </p:tgtEl>
                                      </p:cBhvr>
                                      <p:to x="100000" y="90000"/>
                                    </p:animScale>
                                    <p:animScale>
                                      <p:cBhvr>
                                        <p:cTn id="274" dur="166" decel="50000">
                                          <p:stCondLst>
                                            <p:cond delay="1668"/>
                                          </p:stCondLst>
                                        </p:cTn>
                                        <p:tgtEl>
                                          <p:spTgt spid="27"/>
                                        </p:tgtEl>
                                      </p:cBhvr>
                                      <p:to x="100000" y="100000"/>
                                    </p:animScale>
                                    <p:animScale>
                                      <p:cBhvr>
                                        <p:cTn id="275" dur="26">
                                          <p:stCondLst>
                                            <p:cond delay="1808"/>
                                          </p:stCondLst>
                                        </p:cTn>
                                        <p:tgtEl>
                                          <p:spTgt spid="27"/>
                                        </p:tgtEl>
                                      </p:cBhvr>
                                      <p:to x="100000" y="95000"/>
                                    </p:animScale>
                                    <p:animScale>
                                      <p:cBhvr>
                                        <p:cTn id="276" dur="166" decel="50000">
                                          <p:stCondLst>
                                            <p:cond delay="1834"/>
                                          </p:stCondLst>
                                        </p:cTn>
                                        <p:tgtEl>
                                          <p:spTgt spid="27"/>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28"/>
                                        </p:tgtEl>
                                        <p:attrNameLst>
                                          <p:attrName>style.visibility</p:attrName>
                                        </p:attrNameLst>
                                      </p:cBhvr>
                                      <p:to>
                                        <p:strVal val="visible"/>
                                      </p:to>
                                    </p:set>
                                    <p:animEffect transition="in" filter="wipe(down)">
                                      <p:cBhvr>
                                        <p:cTn id="279" dur="580">
                                          <p:stCondLst>
                                            <p:cond delay="0"/>
                                          </p:stCondLst>
                                        </p:cTn>
                                        <p:tgtEl>
                                          <p:spTgt spid="28"/>
                                        </p:tgtEl>
                                      </p:cBhvr>
                                    </p:animEffect>
                                    <p:anim calcmode="lin" valueType="num">
                                      <p:cBhvr>
                                        <p:cTn id="28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285" dur="26">
                                          <p:stCondLst>
                                            <p:cond delay="650"/>
                                          </p:stCondLst>
                                        </p:cTn>
                                        <p:tgtEl>
                                          <p:spTgt spid="28"/>
                                        </p:tgtEl>
                                      </p:cBhvr>
                                      <p:to x="100000" y="60000"/>
                                    </p:animScale>
                                    <p:animScale>
                                      <p:cBhvr>
                                        <p:cTn id="286" dur="166" decel="50000">
                                          <p:stCondLst>
                                            <p:cond delay="676"/>
                                          </p:stCondLst>
                                        </p:cTn>
                                        <p:tgtEl>
                                          <p:spTgt spid="28"/>
                                        </p:tgtEl>
                                      </p:cBhvr>
                                      <p:to x="100000" y="100000"/>
                                    </p:animScale>
                                    <p:animScale>
                                      <p:cBhvr>
                                        <p:cTn id="287" dur="26">
                                          <p:stCondLst>
                                            <p:cond delay="1312"/>
                                          </p:stCondLst>
                                        </p:cTn>
                                        <p:tgtEl>
                                          <p:spTgt spid="28"/>
                                        </p:tgtEl>
                                      </p:cBhvr>
                                      <p:to x="100000" y="80000"/>
                                    </p:animScale>
                                    <p:animScale>
                                      <p:cBhvr>
                                        <p:cTn id="288" dur="166" decel="50000">
                                          <p:stCondLst>
                                            <p:cond delay="1338"/>
                                          </p:stCondLst>
                                        </p:cTn>
                                        <p:tgtEl>
                                          <p:spTgt spid="28"/>
                                        </p:tgtEl>
                                      </p:cBhvr>
                                      <p:to x="100000" y="100000"/>
                                    </p:animScale>
                                    <p:animScale>
                                      <p:cBhvr>
                                        <p:cTn id="289" dur="26">
                                          <p:stCondLst>
                                            <p:cond delay="1642"/>
                                          </p:stCondLst>
                                        </p:cTn>
                                        <p:tgtEl>
                                          <p:spTgt spid="28"/>
                                        </p:tgtEl>
                                      </p:cBhvr>
                                      <p:to x="100000" y="90000"/>
                                    </p:animScale>
                                    <p:animScale>
                                      <p:cBhvr>
                                        <p:cTn id="290" dur="166" decel="50000">
                                          <p:stCondLst>
                                            <p:cond delay="1668"/>
                                          </p:stCondLst>
                                        </p:cTn>
                                        <p:tgtEl>
                                          <p:spTgt spid="28"/>
                                        </p:tgtEl>
                                      </p:cBhvr>
                                      <p:to x="100000" y="100000"/>
                                    </p:animScale>
                                    <p:animScale>
                                      <p:cBhvr>
                                        <p:cTn id="291" dur="26">
                                          <p:stCondLst>
                                            <p:cond delay="1808"/>
                                          </p:stCondLst>
                                        </p:cTn>
                                        <p:tgtEl>
                                          <p:spTgt spid="28"/>
                                        </p:tgtEl>
                                      </p:cBhvr>
                                      <p:to x="100000" y="95000"/>
                                    </p:animScale>
                                    <p:animScale>
                                      <p:cBhvr>
                                        <p:cTn id="292" dur="166" decel="50000">
                                          <p:stCondLst>
                                            <p:cond delay="1834"/>
                                          </p:stCondLst>
                                        </p:cTn>
                                        <p:tgtEl>
                                          <p:spTgt spid="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51416" y="3855046"/>
            <a:ext cx="3451574" cy="4658165"/>
            <a:chOff x="0" y="0"/>
            <a:chExt cx="909057" cy="1226842"/>
          </a:xfrm>
        </p:grpSpPr>
        <p:sp>
          <p:nvSpPr>
            <p:cNvPr id="3" name="Freeform 3"/>
            <p:cNvSpPr/>
            <p:nvPr/>
          </p:nvSpPr>
          <p:spPr>
            <a:xfrm>
              <a:off x="0" y="0"/>
              <a:ext cx="909057" cy="1226842"/>
            </a:xfrm>
            <a:custGeom>
              <a:avLst/>
              <a:gdLst/>
              <a:ahLst/>
              <a:cxnLst/>
              <a:rect l="l" t="t" r="r" b="b"/>
              <a:pathLst>
                <a:path w="909057" h="1226842">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id="4" name="TextBox 4"/>
            <p:cNvSpPr txBox="1"/>
            <p:nvPr/>
          </p:nvSpPr>
          <p:spPr>
            <a:xfrm>
              <a:off x="0" y="-38100"/>
              <a:ext cx="909057" cy="126494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9318530" y="3855046"/>
            <a:ext cx="3451574" cy="4658165"/>
            <a:chOff x="0" y="0"/>
            <a:chExt cx="909057" cy="1226842"/>
          </a:xfrm>
        </p:grpSpPr>
        <p:sp>
          <p:nvSpPr>
            <p:cNvPr id="6" name="Freeform 6"/>
            <p:cNvSpPr/>
            <p:nvPr/>
          </p:nvSpPr>
          <p:spPr>
            <a:xfrm>
              <a:off x="0" y="0"/>
              <a:ext cx="909057" cy="1226842"/>
            </a:xfrm>
            <a:custGeom>
              <a:avLst/>
              <a:gdLst/>
              <a:ahLst/>
              <a:cxnLst/>
              <a:rect l="l" t="t" r="r" b="b"/>
              <a:pathLst>
                <a:path w="909057" h="1226842">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id="7" name="TextBox 7"/>
            <p:cNvSpPr txBox="1"/>
            <p:nvPr/>
          </p:nvSpPr>
          <p:spPr>
            <a:xfrm>
              <a:off x="0" y="-38100"/>
              <a:ext cx="909057" cy="126494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247652" y="409609"/>
            <a:ext cx="2197254" cy="2465362"/>
          </a:xfrm>
          <a:custGeom>
            <a:avLst/>
            <a:gdLst/>
            <a:ahLst/>
            <a:cxnLst/>
            <a:rect l="l" t="t" r="r" b="b"/>
            <a:pathLst>
              <a:path w="2197254" h="2465362">
                <a:moveTo>
                  <a:pt x="0" y="0"/>
                </a:moveTo>
                <a:lnTo>
                  <a:pt x="2197253" y="0"/>
                </a:lnTo>
                <a:lnTo>
                  <a:pt x="2197253" y="2465362"/>
                </a:lnTo>
                <a:lnTo>
                  <a:pt x="0" y="2465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147969" y="8240595"/>
            <a:ext cx="2140031" cy="2046405"/>
          </a:xfrm>
          <a:custGeom>
            <a:avLst/>
            <a:gdLst/>
            <a:ahLst/>
            <a:cxnLst/>
            <a:rect l="l" t="t" r="r" b="b"/>
            <a:pathLst>
              <a:path w="2140031" h="2046405">
                <a:moveTo>
                  <a:pt x="0" y="0"/>
                </a:moveTo>
                <a:lnTo>
                  <a:pt x="2140031" y="0"/>
                </a:lnTo>
                <a:lnTo>
                  <a:pt x="2140031" y="2046405"/>
                </a:lnTo>
                <a:lnTo>
                  <a:pt x="0" y="2046405"/>
                </a:lnTo>
                <a:lnTo>
                  <a:pt x="0" y="0"/>
                </a:lnTo>
                <a:close/>
              </a:path>
            </a:pathLst>
          </a:custGeom>
          <a:blipFill>
            <a:blip r:embed="rId4"/>
            <a:stretch>
              <a:fillRect/>
            </a:stretch>
          </a:blipFill>
        </p:spPr>
      </p:sp>
      <p:sp>
        <p:nvSpPr>
          <p:cNvPr id="10" name="Freeform 10"/>
          <p:cNvSpPr/>
          <p:nvPr/>
        </p:nvSpPr>
        <p:spPr>
          <a:xfrm>
            <a:off x="-31938" y="7460764"/>
            <a:ext cx="3110327" cy="2908156"/>
          </a:xfrm>
          <a:custGeom>
            <a:avLst/>
            <a:gdLst/>
            <a:ahLst/>
            <a:cxnLst/>
            <a:rect l="l" t="t" r="r" b="b"/>
            <a:pathLst>
              <a:path w="3110327" h="2908156">
                <a:moveTo>
                  <a:pt x="0" y="0"/>
                </a:moveTo>
                <a:lnTo>
                  <a:pt x="3110327" y="0"/>
                </a:lnTo>
                <a:lnTo>
                  <a:pt x="3110327" y="2908156"/>
                </a:lnTo>
                <a:lnTo>
                  <a:pt x="0" y="29081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362664" y="-166800"/>
            <a:ext cx="3110327" cy="2908156"/>
          </a:xfrm>
          <a:custGeom>
            <a:avLst/>
            <a:gdLst/>
            <a:ahLst/>
            <a:cxnLst/>
            <a:rect l="l" t="t" r="r" b="b"/>
            <a:pathLst>
              <a:path w="3110327" h="2908156">
                <a:moveTo>
                  <a:pt x="0" y="0"/>
                </a:moveTo>
                <a:lnTo>
                  <a:pt x="3110328" y="0"/>
                </a:lnTo>
                <a:lnTo>
                  <a:pt x="3110328" y="2908156"/>
                </a:lnTo>
                <a:lnTo>
                  <a:pt x="0" y="29081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5053111" y="1038884"/>
            <a:ext cx="8115300" cy="1836087"/>
          </a:xfrm>
          <a:custGeom>
            <a:avLst/>
            <a:gdLst/>
            <a:ahLst/>
            <a:cxnLst/>
            <a:rect l="l" t="t" r="r" b="b"/>
            <a:pathLst>
              <a:path w="8115300" h="1836087">
                <a:moveTo>
                  <a:pt x="0" y="0"/>
                </a:moveTo>
                <a:lnTo>
                  <a:pt x="8115300" y="0"/>
                </a:lnTo>
                <a:lnTo>
                  <a:pt x="8115300" y="1836087"/>
                </a:lnTo>
                <a:lnTo>
                  <a:pt x="0" y="1836087"/>
                </a:lnTo>
                <a:lnTo>
                  <a:pt x="0" y="0"/>
                </a:lnTo>
                <a:close/>
              </a:path>
            </a:pathLst>
          </a:custGeom>
          <a:blipFill>
            <a:blip r:embed="rId7"/>
            <a:stretch>
              <a:fillRect/>
            </a:stretch>
          </a:blipFill>
        </p:spPr>
      </p:sp>
      <p:sp>
        <p:nvSpPr>
          <p:cNvPr id="13" name="TextBox 13"/>
          <p:cNvSpPr txBox="1"/>
          <p:nvPr/>
        </p:nvSpPr>
        <p:spPr>
          <a:xfrm>
            <a:off x="5848387" y="4320848"/>
            <a:ext cx="2657633" cy="715010"/>
          </a:xfrm>
          <a:prstGeom prst="rect">
            <a:avLst/>
          </a:prstGeom>
        </p:spPr>
        <p:txBody>
          <a:bodyPr lIns="0" tIns="0" rIns="0" bIns="0" rtlCol="0" anchor="t">
            <a:spAutoFit/>
          </a:bodyPr>
          <a:lstStyle/>
          <a:p>
            <a:pPr marL="0" lvl="0" indent="0" algn="ctr">
              <a:lnSpc>
                <a:spcPts val="2860"/>
              </a:lnSpc>
              <a:spcBef>
                <a:spcPct val="0"/>
              </a:spcBef>
            </a:pPr>
            <a:r>
              <a:rPr lang="en-US" sz="2200">
                <a:solidFill>
                  <a:srgbClr val="000000"/>
                </a:solidFill>
                <a:latin typeface="Montserrat Classic Bold"/>
              </a:rPr>
              <a:t>Sistem Informasi Keuangan (FIS): </a:t>
            </a:r>
          </a:p>
        </p:txBody>
      </p:sp>
      <p:sp>
        <p:nvSpPr>
          <p:cNvPr id="14" name="TextBox 14"/>
          <p:cNvSpPr txBox="1"/>
          <p:nvPr/>
        </p:nvSpPr>
        <p:spPr>
          <a:xfrm>
            <a:off x="5675785" y="5650919"/>
            <a:ext cx="3002837" cy="157734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Menangani transaksi keuangan, laporan, dan analisis keuangan.</a:t>
            </a:r>
          </a:p>
        </p:txBody>
      </p:sp>
      <p:sp>
        <p:nvSpPr>
          <p:cNvPr id="15" name="TextBox 15"/>
          <p:cNvSpPr txBox="1"/>
          <p:nvPr/>
        </p:nvSpPr>
        <p:spPr>
          <a:xfrm>
            <a:off x="4854625" y="1348077"/>
            <a:ext cx="8131200" cy="1526895"/>
          </a:xfrm>
          <a:prstGeom prst="rect">
            <a:avLst/>
          </a:prstGeom>
        </p:spPr>
        <p:txBody>
          <a:bodyPr lIns="0" tIns="0" rIns="0" bIns="0" rtlCol="0" anchor="t">
            <a:spAutoFit/>
          </a:bodyPr>
          <a:lstStyle/>
          <a:p>
            <a:pPr marL="0" lvl="0" indent="0" algn="ctr">
              <a:lnSpc>
                <a:spcPts val="5775"/>
              </a:lnSpc>
              <a:spcBef>
                <a:spcPct val="0"/>
              </a:spcBef>
            </a:pPr>
            <a:r>
              <a:rPr lang="en-US" sz="5718">
                <a:solidFill>
                  <a:srgbClr val="000000"/>
                </a:solidFill>
                <a:latin typeface="Bebas Neue Bold"/>
              </a:rPr>
              <a:t>4. Jenis Sistem Informasi Manajemen</a:t>
            </a:r>
          </a:p>
        </p:txBody>
      </p:sp>
      <p:sp>
        <p:nvSpPr>
          <p:cNvPr id="16" name="TextBox 16"/>
          <p:cNvSpPr txBox="1"/>
          <p:nvPr/>
        </p:nvSpPr>
        <p:spPr>
          <a:xfrm>
            <a:off x="9715501" y="4320848"/>
            <a:ext cx="2657633" cy="909320"/>
          </a:xfrm>
          <a:prstGeom prst="rect">
            <a:avLst/>
          </a:prstGeom>
        </p:spPr>
        <p:txBody>
          <a:bodyPr lIns="0" tIns="0" rIns="0" bIns="0" rtlCol="0" anchor="t">
            <a:spAutoFit/>
          </a:bodyPr>
          <a:lstStyle/>
          <a:p>
            <a:pPr marL="0" lvl="0" indent="0" algn="ctr">
              <a:lnSpc>
                <a:spcPts val="2470"/>
              </a:lnSpc>
              <a:spcBef>
                <a:spcPct val="0"/>
              </a:spcBef>
            </a:pPr>
            <a:r>
              <a:rPr lang="en-US" sz="1900">
                <a:solidFill>
                  <a:srgbClr val="000000"/>
                </a:solidFill>
                <a:latin typeface="Montserrat Classic Bold"/>
              </a:rPr>
              <a:t>Sistem Informasi Sumber Daya Manusia (HRIS): </a:t>
            </a:r>
          </a:p>
        </p:txBody>
      </p:sp>
      <p:sp>
        <p:nvSpPr>
          <p:cNvPr id="17" name="TextBox 17"/>
          <p:cNvSpPr txBox="1"/>
          <p:nvPr/>
        </p:nvSpPr>
        <p:spPr>
          <a:xfrm>
            <a:off x="9522211" y="5650919"/>
            <a:ext cx="3044213" cy="197739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Mengelola data terkait sumber daya manusia seperti penggajian, kehadiran, dan pelatihan.</a:t>
            </a:r>
          </a:p>
        </p:txBody>
      </p:sp>
      <p:sp>
        <p:nvSpPr>
          <p:cNvPr id="18" name="TextBox 18"/>
          <p:cNvSpPr txBox="1"/>
          <p:nvPr/>
        </p:nvSpPr>
        <p:spPr>
          <a:xfrm>
            <a:off x="6238659" y="8885369"/>
            <a:ext cx="5810681" cy="363406"/>
          </a:xfrm>
          <a:prstGeom prst="rect">
            <a:avLst/>
          </a:prstGeom>
        </p:spPr>
        <p:txBody>
          <a:bodyPr lIns="0" tIns="0" rIns="0" bIns="0" rtlCol="0" anchor="t">
            <a:spAutoFit/>
          </a:bodyPr>
          <a:lstStyle/>
          <a:p>
            <a:pPr marL="0" lvl="0" indent="0" algn="ctr">
              <a:lnSpc>
                <a:spcPts val="2942"/>
              </a:lnSpc>
              <a:spcBef>
                <a:spcPct val="0"/>
              </a:spcBef>
            </a:pPr>
            <a:r>
              <a:rPr lang="en-US" sz="1961">
                <a:solidFill>
                  <a:srgbClr val="000000"/>
                </a:solidFill>
                <a:latin typeface="Montserrat Classic"/>
              </a:rPr>
              <a:t>LM = Language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80">
                                          <p:stCondLst>
                                            <p:cond delay="0"/>
                                          </p:stCondLst>
                                        </p:cTn>
                                        <p:tgtEl>
                                          <p:spTgt spid="8"/>
                                        </p:tgtEl>
                                      </p:cBhvr>
                                    </p:animEffect>
                                    <p:anim calcmode="lin" valueType="num">
                                      <p:cBhvr>
                                        <p:cTn id="4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gtEl>
                                      </p:cBhvr>
                                      <p:to x="100000" y="60000"/>
                                    </p:animScale>
                                    <p:animScale>
                                      <p:cBhvr>
                                        <p:cTn id="46" dur="166" decel="50000">
                                          <p:stCondLst>
                                            <p:cond delay="676"/>
                                          </p:stCondLst>
                                        </p:cTn>
                                        <p:tgtEl>
                                          <p:spTgt spid="8"/>
                                        </p:tgtEl>
                                      </p:cBhvr>
                                      <p:to x="100000" y="100000"/>
                                    </p:animScale>
                                    <p:animScale>
                                      <p:cBhvr>
                                        <p:cTn id="47" dur="26">
                                          <p:stCondLst>
                                            <p:cond delay="1312"/>
                                          </p:stCondLst>
                                        </p:cTn>
                                        <p:tgtEl>
                                          <p:spTgt spid="8"/>
                                        </p:tgtEl>
                                      </p:cBhvr>
                                      <p:to x="100000" y="80000"/>
                                    </p:animScale>
                                    <p:animScale>
                                      <p:cBhvr>
                                        <p:cTn id="48" dur="166" decel="50000">
                                          <p:stCondLst>
                                            <p:cond delay="1338"/>
                                          </p:stCondLst>
                                        </p:cTn>
                                        <p:tgtEl>
                                          <p:spTgt spid="8"/>
                                        </p:tgtEl>
                                      </p:cBhvr>
                                      <p:to x="100000" y="100000"/>
                                    </p:animScale>
                                    <p:animScale>
                                      <p:cBhvr>
                                        <p:cTn id="49" dur="26">
                                          <p:stCondLst>
                                            <p:cond delay="1642"/>
                                          </p:stCondLst>
                                        </p:cTn>
                                        <p:tgtEl>
                                          <p:spTgt spid="8"/>
                                        </p:tgtEl>
                                      </p:cBhvr>
                                      <p:to x="100000" y="90000"/>
                                    </p:animScale>
                                    <p:animScale>
                                      <p:cBhvr>
                                        <p:cTn id="50" dur="166" decel="50000">
                                          <p:stCondLst>
                                            <p:cond delay="1668"/>
                                          </p:stCondLst>
                                        </p:cTn>
                                        <p:tgtEl>
                                          <p:spTgt spid="8"/>
                                        </p:tgtEl>
                                      </p:cBhvr>
                                      <p:to x="100000" y="100000"/>
                                    </p:animScale>
                                    <p:animScale>
                                      <p:cBhvr>
                                        <p:cTn id="51" dur="26">
                                          <p:stCondLst>
                                            <p:cond delay="1808"/>
                                          </p:stCondLst>
                                        </p:cTn>
                                        <p:tgtEl>
                                          <p:spTgt spid="8"/>
                                        </p:tgtEl>
                                      </p:cBhvr>
                                      <p:to x="100000" y="95000"/>
                                    </p:animScale>
                                    <p:animScale>
                                      <p:cBhvr>
                                        <p:cTn id="52" dur="166" decel="50000">
                                          <p:stCondLst>
                                            <p:cond delay="1834"/>
                                          </p:stCondLst>
                                        </p:cTn>
                                        <p:tgtEl>
                                          <p:spTgt spid="8"/>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80">
                                          <p:stCondLst>
                                            <p:cond delay="0"/>
                                          </p:stCondLst>
                                        </p:cTn>
                                        <p:tgtEl>
                                          <p:spTgt spid="9"/>
                                        </p:tgtEl>
                                      </p:cBhvr>
                                    </p:animEffect>
                                    <p:anim calcmode="lin" valueType="num">
                                      <p:cBhvr>
                                        <p:cTn id="5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1" dur="26">
                                          <p:stCondLst>
                                            <p:cond delay="650"/>
                                          </p:stCondLst>
                                        </p:cTn>
                                        <p:tgtEl>
                                          <p:spTgt spid="9"/>
                                        </p:tgtEl>
                                      </p:cBhvr>
                                      <p:to x="100000" y="60000"/>
                                    </p:animScale>
                                    <p:animScale>
                                      <p:cBhvr>
                                        <p:cTn id="62" dur="166" decel="50000">
                                          <p:stCondLst>
                                            <p:cond delay="676"/>
                                          </p:stCondLst>
                                        </p:cTn>
                                        <p:tgtEl>
                                          <p:spTgt spid="9"/>
                                        </p:tgtEl>
                                      </p:cBhvr>
                                      <p:to x="100000" y="100000"/>
                                    </p:animScale>
                                    <p:animScale>
                                      <p:cBhvr>
                                        <p:cTn id="63" dur="26">
                                          <p:stCondLst>
                                            <p:cond delay="1312"/>
                                          </p:stCondLst>
                                        </p:cTn>
                                        <p:tgtEl>
                                          <p:spTgt spid="9"/>
                                        </p:tgtEl>
                                      </p:cBhvr>
                                      <p:to x="100000" y="80000"/>
                                    </p:animScale>
                                    <p:animScale>
                                      <p:cBhvr>
                                        <p:cTn id="64" dur="166" decel="50000">
                                          <p:stCondLst>
                                            <p:cond delay="1338"/>
                                          </p:stCondLst>
                                        </p:cTn>
                                        <p:tgtEl>
                                          <p:spTgt spid="9"/>
                                        </p:tgtEl>
                                      </p:cBhvr>
                                      <p:to x="100000" y="100000"/>
                                    </p:animScale>
                                    <p:animScale>
                                      <p:cBhvr>
                                        <p:cTn id="65" dur="26">
                                          <p:stCondLst>
                                            <p:cond delay="1642"/>
                                          </p:stCondLst>
                                        </p:cTn>
                                        <p:tgtEl>
                                          <p:spTgt spid="9"/>
                                        </p:tgtEl>
                                      </p:cBhvr>
                                      <p:to x="100000" y="90000"/>
                                    </p:animScale>
                                    <p:animScale>
                                      <p:cBhvr>
                                        <p:cTn id="66" dur="166" decel="50000">
                                          <p:stCondLst>
                                            <p:cond delay="1668"/>
                                          </p:stCondLst>
                                        </p:cTn>
                                        <p:tgtEl>
                                          <p:spTgt spid="9"/>
                                        </p:tgtEl>
                                      </p:cBhvr>
                                      <p:to x="100000" y="100000"/>
                                    </p:animScale>
                                    <p:animScale>
                                      <p:cBhvr>
                                        <p:cTn id="67" dur="26">
                                          <p:stCondLst>
                                            <p:cond delay="1808"/>
                                          </p:stCondLst>
                                        </p:cTn>
                                        <p:tgtEl>
                                          <p:spTgt spid="9"/>
                                        </p:tgtEl>
                                      </p:cBhvr>
                                      <p:to x="100000" y="95000"/>
                                    </p:animScale>
                                    <p:animScale>
                                      <p:cBhvr>
                                        <p:cTn id="68" dur="166" decel="50000">
                                          <p:stCondLst>
                                            <p:cond delay="1834"/>
                                          </p:stCondLst>
                                        </p:cTn>
                                        <p:tgtEl>
                                          <p:spTgt spid="9"/>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down)">
                                      <p:cBhvr>
                                        <p:cTn id="71" dur="580">
                                          <p:stCondLst>
                                            <p:cond delay="0"/>
                                          </p:stCondLst>
                                        </p:cTn>
                                        <p:tgtEl>
                                          <p:spTgt spid="10"/>
                                        </p:tgtEl>
                                      </p:cBhvr>
                                    </p:animEffect>
                                    <p:anim calcmode="lin" valueType="num">
                                      <p:cBhvr>
                                        <p:cTn id="7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7" dur="26">
                                          <p:stCondLst>
                                            <p:cond delay="650"/>
                                          </p:stCondLst>
                                        </p:cTn>
                                        <p:tgtEl>
                                          <p:spTgt spid="10"/>
                                        </p:tgtEl>
                                      </p:cBhvr>
                                      <p:to x="100000" y="60000"/>
                                    </p:animScale>
                                    <p:animScale>
                                      <p:cBhvr>
                                        <p:cTn id="78" dur="166" decel="50000">
                                          <p:stCondLst>
                                            <p:cond delay="676"/>
                                          </p:stCondLst>
                                        </p:cTn>
                                        <p:tgtEl>
                                          <p:spTgt spid="10"/>
                                        </p:tgtEl>
                                      </p:cBhvr>
                                      <p:to x="100000" y="100000"/>
                                    </p:animScale>
                                    <p:animScale>
                                      <p:cBhvr>
                                        <p:cTn id="79" dur="26">
                                          <p:stCondLst>
                                            <p:cond delay="1312"/>
                                          </p:stCondLst>
                                        </p:cTn>
                                        <p:tgtEl>
                                          <p:spTgt spid="10"/>
                                        </p:tgtEl>
                                      </p:cBhvr>
                                      <p:to x="100000" y="80000"/>
                                    </p:animScale>
                                    <p:animScale>
                                      <p:cBhvr>
                                        <p:cTn id="80" dur="166" decel="50000">
                                          <p:stCondLst>
                                            <p:cond delay="1338"/>
                                          </p:stCondLst>
                                        </p:cTn>
                                        <p:tgtEl>
                                          <p:spTgt spid="10"/>
                                        </p:tgtEl>
                                      </p:cBhvr>
                                      <p:to x="100000" y="100000"/>
                                    </p:animScale>
                                    <p:animScale>
                                      <p:cBhvr>
                                        <p:cTn id="81" dur="26">
                                          <p:stCondLst>
                                            <p:cond delay="1642"/>
                                          </p:stCondLst>
                                        </p:cTn>
                                        <p:tgtEl>
                                          <p:spTgt spid="10"/>
                                        </p:tgtEl>
                                      </p:cBhvr>
                                      <p:to x="100000" y="90000"/>
                                    </p:animScale>
                                    <p:animScale>
                                      <p:cBhvr>
                                        <p:cTn id="82" dur="166" decel="50000">
                                          <p:stCondLst>
                                            <p:cond delay="1668"/>
                                          </p:stCondLst>
                                        </p:cTn>
                                        <p:tgtEl>
                                          <p:spTgt spid="10"/>
                                        </p:tgtEl>
                                      </p:cBhvr>
                                      <p:to x="100000" y="100000"/>
                                    </p:animScale>
                                    <p:animScale>
                                      <p:cBhvr>
                                        <p:cTn id="83" dur="26">
                                          <p:stCondLst>
                                            <p:cond delay="1808"/>
                                          </p:stCondLst>
                                        </p:cTn>
                                        <p:tgtEl>
                                          <p:spTgt spid="10"/>
                                        </p:tgtEl>
                                      </p:cBhvr>
                                      <p:to x="100000" y="95000"/>
                                    </p:animScale>
                                    <p:animScale>
                                      <p:cBhvr>
                                        <p:cTn id="84" dur="166" decel="50000">
                                          <p:stCondLst>
                                            <p:cond delay="1834"/>
                                          </p:stCondLst>
                                        </p:cTn>
                                        <p:tgtEl>
                                          <p:spTgt spid="10"/>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down)">
                                      <p:cBhvr>
                                        <p:cTn id="87" dur="580">
                                          <p:stCondLst>
                                            <p:cond delay="0"/>
                                          </p:stCondLst>
                                        </p:cTn>
                                        <p:tgtEl>
                                          <p:spTgt spid="12"/>
                                        </p:tgtEl>
                                      </p:cBhvr>
                                    </p:animEffect>
                                    <p:anim calcmode="lin" valueType="num">
                                      <p:cBhvr>
                                        <p:cTn id="8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93" dur="26">
                                          <p:stCondLst>
                                            <p:cond delay="650"/>
                                          </p:stCondLst>
                                        </p:cTn>
                                        <p:tgtEl>
                                          <p:spTgt spid="12"/>
                                        </p:tgtEl>
                                      </p:cBhvr>
                                      <p:to x="100000" y="60000"/>
                                    </p:animScale>
                                    <p:animScale>
                                      <p:cBhvr>
                                        <p:cTn id="94" dur="166" decel="50000">
                                          <p:stCondLst>
                                            <p:cond delay="676"/>
                                          </p:stCondLst>
                                        </p:cTn>
                                        <p:tgtEl>
                                          <p:spTgt spid="12"/>
                                        </p:tgtEl>
                                      </p:cBhvr>
                                      <p:to x="100000" y="100000"/>
                                    </p:animScale>
                                    <p:animScale>
                                      <p:cBhvr>
                                        <p:cTn id="95" dur="26">
                                          <p:stCondLst>
                                            <p:cond delay="1312"/>
                                          </p:stCondLst>
                                        </p:cTn>
                                        <p:tgtEl>
                                          <p:spTgt spid="12"/>
                                        </p:tgtEl>
                                      </p:cBhvr>
                                      <p:to x="100000" y="80000"/>
                                    </p:animScale>
                                    <p:animScale>
                                      <p:cBhvr>
                                        <p:cTn id="96" dur="166" decel="50000">
                                          <p:stCondLst>
                                            <p:cond delay="1338"/>
                                          </p:stCondLst>
                                        </p:cTn>
                                        <p:tgtEl>
                                          <p:spTgt spid="12"/>
                                        </p:tgtEl>
                                      </p:cBhvr>
                                      <p:to x="100000" y="100000"/>
                                    </p:animScale>
                                    <p:animScale>
                                      <p:cBhvr>
                                        <p:cTn id="97" dur="26">
                                          <p:stCondLst>
                                            <p:cond delay="1642"/>
                                          </p:stCondLst>
                                        </p:cTn>
                                        <p:tgtEl>
                                          <p:spTgt spid="12"/>
                                        </p:tgtEl>
                                      </p:cBhvr>
                                      <p:to x="100000" y="90000"/>
                                    </p:animScale>
                                    <p:animScale>
                                      <p:cBhvr>
                                        <p:cTn id="98" dur="166" decel="50000">
                                          <p:stCondLst>
                                            <p:cond delay="1668"/>
                                          </p:stCondLst>
                                        </p:cTn>
                                        <p:tgtEl>
                                          <p:spTgt spid="12"/>
                                        </p:tgtEl>
                                      </p:cBhvr>
                                      <p:to x="100000" y="100000"/>
                                    </p:animScale>
                                    <p:animScale>
                                      <p:cBhvr>
                                        <p:cTn id="99" dur="26">
                                          <p:stCondLst>
                                            <p:cond delay="1808"/>
                                          </p:stCondLst>
                                        </p:cTn>
                                        <p:tgtEl>
                                          <p:spTgt spid="12"/>
                                        </p:tgtEl>
                                      </p:cBhvr>
                                      <p:to x="100000" y="95000"/>
                                    </p:animScale>
                                    <p:animScale>
                                      <p:cBhvr>
                                        <p:cTn id="100" dur="166" decel="50000">
                                          <p:stCondLst>
                                            <p:cond delay="1834"/>
                                          </p:stCondLst>
                                        </p:cTn>
                                        <p:tgtEl>
                                          <p:spTgt spid="12"/>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wipe(down)">
                                      <p:cBhvr>
                                        <p:cTn id="103" dur="580">
                                          <p:stCondLst>
                                            <p:cond delay="0"/>
                                          </p:stCondLst>
                                        </p:cTn>
                                        <p:tgtEl>
                                          <p:spTgt spid="13"/>
                                        </p:tgtEl>
                                      </p:cBhvr>
                                    </p:animEffect>
                                    <p:anim calcmode="lin" valueType="num">
                                      <p:cBhvr>
                                        <p:cTn id="10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09" dur="26">
                                          <p:stCondLst>
                                            <p:cond delay="650"/>
                                          </p:stCondLst>
                                        </p:cTn>
                                        <p:tgtEl>
                                          <p:spTgt spid="13"/>
                                        </p:tgtEl>
                                      </p:cBhvr>
                                      <p:to x="100000" y="60000"/>
                                    </p:animScale>
                                    <p:animScale>
                                      <p:cBhvr>
                                        <p:cTn id="110" dur="166" decel="50000">
                                          <p:stCondLst>
                                            <p:cond delay="676"/>
                                          </p:stCondLst>
                                        </p:cTn>
                                        <p:tgtEl>
                                          <p:spTgt spid="13"/>
                                        </p:tgtEl>
                                      </p:cBhvr>
                                      <p:to x="100000" y="100000"/>
                                    </p:animScale>
                                    <p:animScale>
                                      <p:cBhvr>
                                        <p:cTn id="111" dur="26">
                                          <p:stCondLst>
                                            <p:cond delay="1312"/>
                                          </p:stCondLst>
                                        </p:cTn>
                                        <p:tgtEl>
                                          <p:spTgt spid="13"/>
                                        </p:tgtEl>
                                      </p:cBhvr>
                                      <p:to x="100000" y="80000"/>
                                    </p:animScale>
                                    <p:animScale>
                                      <p:cBhvr>
                                        <p:cTn id="112" dur="166" decel="50000">
                                          <p:stCondLst>
                                            <p:cond delay="1338"/>
                                          </p:stCondLst>
                                        </p:cTn>
                                        <p:tgtEl>
                                          <p:spTgt spid="13"/>
                                        </p:tgtEl>
                                      </p:cBhvr>
                                      <p:to x="100000" y="100000"/>
                                    </p:animScale>
                                    <p:animScale>
                                      <p:cBhvr>
                                        <p:cTn id="113" dur="26">
                                          <p:stCondLst>
                                            <p:cond delay="1642"/>
                                          </p:stCondLst>
                                        </p:cTn>
                                        <p:tgtEl>
                                          <p:spTgt spid="13"/>
                                        </p:tgtEl>
                                      </p:cBhvr>
                                      <p:to x="100000" y="90000"/>
                                    </p:animScale>
                                    <p:animScale>
                                      <p:cBhvr>
                                        <p:cTn id="114" dur="166" decel="50000">
                                          <p:stCondLst>
                                            <p:cond delay="1668"/>
                                          </p:stCondLst>
                                        </p:cTn>
                                        <p:tgtEl>
                                          <p:spTgt spid="13"/>
                                        </p:tgtEl>
                                      </p:cBhvr>
                                      <p:to x="100000" y="100000"/>
                                    </p:animScale>
                                    <p:animScale>
                                      <p:cBhvr>
                                        <p:cTn id="115" dur="26">
                                          <p:stCondLst>
                                            <p:cond delay="1808"/>
                                          </p:stCondLst>
                                        </p:cTn>
                                        <p:tgtEl>
                                          <p:spTgt spid="13"/>
                                        </p:tgtEl>
                                      </p:cBhvr>
                                      <p:to x="100000" y="95000"/>
                                    </p:animScale>
                                    <p:animScale>
                                      <p:cBhvr>
                                        <p:cTn id="116" dur="166" decel="50000">
                                          <p:stCondLst>
                                            <p:cond delay="1834"/>
                                          </p:stCondLst>
                                        </p:cTn>
                                        <p:tgtEl>
                                          <p:spTgt spid="13"/>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wipe(down)">
                                      <p:cBhvr>
                                        <p:cTn id="119" dur="580">
                                          <p:stCondLst>
                                            <p:cond delay="0"/>
                                          </p:stCondLst>
                                        </p:cTn>
                                        <p:tgtEl>
                                          <p:spTgt spid="14"/>
                                        </p:tgtEl>
                                      </p:cBhvr>
                                    </p:animEffect>
                                    <p:anim calcmode="lin" valueType="num">
                                      <p:cBhvr>
                                        <p:cTn id="12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25" dur="26">
                                          <p:stCondLst>
                                            <p:cond delay="650"/>
                                          </p:stCondLst>
                                        </p:cTn>
                                        <p:tgtEl>
                                          <p:spTgt spid="14"/>
                                        </p:tgtEl>
                                      </p:cBhvr>
                                      <p:to x="100000" y="60000"/>
                                    </p:animScale>
                                    <p:animScale>
                                      <p:cBhvr>
                                        <p:cTn id="126" dur="166" decel="50000">
                                          <p:stCondLst>
                                            <p:cond delay="676"/>
                                          </p:stCondLst>
                                        </p:cTn>
                                        <p:tgtEl>
                                          <p:spTgt spid="14"/>
                                        </p:tgtEl>
                                      </p:cBhvr>
                                      <p:to x="100000" y="100000"/>
                                    </p:animScale>
                                    <p:animScale>
                                      <p:cBhvr>
                                        <p:cTn id="127" dur="26">
                                          <p:stCondLst>
                                            <p:cond delay="1312"/>
                                          </p:stCondLst>
                                        </p:cTn>
                                        <p:tgtEl>
                                          <p:spTgt spid="14"/>
                                        </p:tgtEl>
                                      </p:cBhvr>
                                      <p:to x="100000" y="80000"/>
                                    </p:animScale>
                                    <p:animScale>
                                      <p:cBhvr>
                                        <p:cTn id="128" dur="166" decel="50000">
                                          <p:stCondLst>
                                            <p:cond delay="1338"/>
                                          </p:stCondLst>
                                        </p:cTn>
                                        <p:tgtEl>
                                          <p:spTgt spid="14"/>
                                        </p:tgtEl>
                                      </p:cBhvr>
                                      <p:to x="100000" y="100000"/>
                                    </p:animScale>
                                    <p:animScale>
                                      <p:cBhvr>
                                        <p:cTn id="129" dur="26">
                                          <p:stCondLst>
                                            <p:cond delay="1642"/>
                                          </p:stCondLst>
                                        </p:cTn>
                                        <p:tgtEl>
                                          <p:spTgt spid="14"/>
                                        </p:tgtEl>
                                      </p:cBhvr>
                                      <p:to x="100000" y="90000"/>
                                    </p:animScale>
                                    <p:animScale>
                                      <p:cBhvr>
                                        <p:cTn id="130" dur="166" decel="50000">
                                          <p:stCondLst>
                                            <p:cond delay="1668"/>
                                          </p:stCondLst>
                                        </p:cTn>
                                        <p:tgtEl>
                                          <p:spTgt spid="14"/>
                                        </p:tgtEl>
                                      </p:cBhvr>
                                      <p:to x="100000" y="100000"/>
                                    </p:animScale>
                                    <p:animScale>
                                      <p:cBhvr>
                                        <p:cTn id="131" dur="26">
                                          <p:stCondLst>
                                            <p:cond delay="1808"/>
                                          </p:stCondLst>
                                        </p:cTn>
                                        <p:tgtEl>
                                          <p:spTgt spid="14"/>
                                        </p:tgtEl>
                                      </p:cBhvr>
                                      <p:to x="100000" y="95000"/>
                                    </p:animScale>
                                    <p:animScale>
                                      <p:cBhvr>
                                        <p:cTn id="132" dur="166" decel="50000">
                                          <p:stCondLst>
                                            <p:cond delay="1834"/>
                                          </p:stCondLst>
                                        </p:cTn>
                                        <p:tgtEl>
                                          <p:spTgt spid="14"/>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15"/>
                                        </p:tgtEl>
                                        <p:attrNameLst>
                                          <p:attrName>style.visibility</p:attrName>
                                        </p:attrNameLst>
                                      </p:cBhvr>
                                      <p:to>
                                        <p:strVal val="visible"/>
                                      </p:to>
                                    </p:set>
                                    <p:animEffect transition="in" filter="wipe(down)">
                                      <p:cBhvr>
                                        <p:cTn id="135" dur="580">
                                          <p:stCondLst>
                                            <p:cond delay="0"/>
                                          </p:stCondLst>
                                        </p:cTn>
                                        <p:tgtEl>
                                          <p:spTgt spid="15"/>
                                        </p:tgtEl>
                                      </p:cBhvr>
                                    </p:animEffect>
                                    <p:anim calcmode="lin" valueType="num">
                                      <p:cBhvr>
                                        <p:cTn id="13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41" dur="26">
                                          <p:stCondLst>
                                            <p:cond delay="650"/>
                                          </p:stCondLst>
                                        </p:cTn>
                                        <p:tgtEl>
                                          <p:spTgt spid="15"/>
                                        </p:tgtEl>
                                      </p:cBhvr>
                                      <p:to x="100000" y="60000"/>
                                    </p:animScale>
                                    <p:animScale>
                                      <p:cBhvr>
                                        <p:cTn id="142" dur="166" decel="50000">
                                          <p:stCondLst>
                                            <p:cond delay="676"/>
                                          </p:stCondLst>
                                        </p:cTn>
                                        <p:tgtEl>
                                          <p:spTgt spid="15"/>
                                        </p:tgtEl>
                                      </p:cBhvr>
                                      <p:to x="100000" y="100000"/>
                                    </p:animScale>
                                    <p:animScale>
                                      <p:cBhvr>
                                        <p:cTn id="143" dur="26">
                                          <p:stCondLst>
                                            <p:cond delay="1312"/>
                                          </p:stCondLst>
                                        </p:cTn>
                                        <p:tgtEl>
                                          <p:spTgt spid="15"/>
                                        </p:tgtEl>
                                      </p:cBhvr>
                                      <p:to x="100000" y="80000"/>
                                    </p:animScale>
                                    <p:animScale>
                                      <p:cBhvr>
                                        <p:cTn id="144" dur="166" decel="50000">
                                          <p:stCondLst>
                                            <p:cond delay="1338"/>
                                          </p:stCondLst>
                                        </p:cTn>
                                        <p:tgtEl>
                                          <p:spTgt spid="15"/>
                                        </p:tgtEl>
                                      </p:cBhvr>
                                      <p:to x="100000" y="100000"/>
                                    </p:animScale>
                                    <p:animScale>
                                      <p:cBhvr>
                                        <p:cTn id="145" dur="26">
                                          <p:stCondLst>
                                            <p:cond delay="1642"/>
                                          </p:stCondLst>
                                        </p:cTn>
                                        <p:tgtEl>
                                          <p:spTgt spid="15"/>
                                        </p:tgtEl>
                                      </p:cBhvr>
                                      <p:to x="100000" y="90000"/>
                                    </p:animScale>
                                    <p:animScale>
                                      <p:cBhvr>
                                        <p:cTn id="146" dur="166" decel="50000">
                                          <p:stCondLst>
                                            <p:cond delay="1668"/>
                                          </p:stCondLst>
                                        </p:cTn>
                                        <p:tgtEl>
                                          <p:spTgt spid="15"/>
                                        </p:tgtEl>
                                      </p:cBhvr>
                                      <p:to x="100000" y="100000"/>
                                    </p:animScale>
                                    <p:animScale>
                                      <p:cBhvr>
                                        <p:cTn id="147" dur="26">
                                          <p:stCondLst>
                                            <p:cond delay="1808"/>
                                          </p:stCondLst>
                                        </p:cTn>
                                        <p:tgtEl>
                                          <p:spTgt spid="15"/>
                                        </p:tgtEl>
                                      </p:cBhvr>
                                      <p:to x="100000" y="95000"/>
                                    </p:animScale>
                                    <p:animScale>
                                      <p:cBhvr>
                                        <p:cTn id="148" dur="166" decel="50000">
                                          <p:stCondLst>
                                            <p:cond delay="1834"/>
                                          </p:stCondLst>
                                        </p:cTn>
                                        <p:tgtEl>
                                          <p:spTgt spid="15"/>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16"/>
                                        </p:tgtEl>
                                        <p:attrNameLst>
                                          <p:attrName>style.visibility</p:attrName>
                                        </p:attrNameLst>
                                      </p:cBhvr>
                                      <p:to>
                                        <p:strVal val="visible"/>
                                      </p:to>
                                    </p:set>
                                    <p:animEffect transition="in" filter="wipe(down)">
                                      <p:cBhvr>
                                        <p:cTn id="151" dur="580">
                                          <p:stCondLst>
                                            <p:cond delay="0"/>
                                          </p:stCondLst>
                                        </p:cTn>
                                        <p:tgtEl>
                                          <p:spTgt spid="16"/>
                                        </p:tgtEl>
                                      </p:cBhvr>
                                    </p:animEffect>
                                    <p:anim calcmode="lin" valueType="num">
                                      <p:cBhvr>
                                        <p:cTn id="15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57" dur="26">
                                          <p:stCondLst>
                                            <p:cond delay="650"/>
                                          </p:stCondLst>
                                        </p:cTn>
                                        <p:tgtEl>
                                          <p:spTgt spid="16"/>
                                        </p:tgtEl>
                                      </p:cBhvr>
                                      <p:to x="100000" y="60000"/>
                                    </p:animScale>
                                    <p:animScale>
                                      <p:cBhvr>
                                        <p:cTn id="158" dur="166" decel="50000">
                                          <p:stCondLst>
                                            <p:cond delay="676"/>
                                          </p:stCondLst>
                                        </p:cTn>
                                        <p:tgtEl>
                                          <p:spTgt spid="16"/>
                                        </p:tgtEl>
                                      </p:cBhvr>
                                      <p:to x="100000" y="100000"/>
                                    </p:animScale>
                                    <p:animScale>
                                      <p:cBhvr>
                                        <p:cTn id="159" dur="26">
                                          <p:stCondLst>
                                            <p:cond delay="1312"/>
                                          </p:stCondLst>
                                        </p:cTn>
                                        <p:tgtEl>
                                          <p:spTgt spid="16"/>
                                        </p:tgtEl>
                                      </p:cBhvr>
                                      <p:to x="100000" y="80000"/>
                                    </p:animScale>
                                    <p:animScale>
                                      <p:cBhvr>
                                        <p:cTn id="160" dur="166" decel="50000">
                                          <p:stCondLst>
                                            <p:cond delay="1338"/>
                                          </p:stCondLst>
                                        </p:cTn>
                                        <p:tgtEl>
                                          <p:spTgt spid="16"/>
                                        </p:tgtEl>
                                      </p:cBhvr>
                                      <p:to x="100000" y="100000"/>
                                    </p:animScale>
                                    <p:animScale>
                                      <p:cBhvr>
                                        <p:cTn id="161" dur="26">
                                          <p:stCondLst>
                                            <p:cond delay="1642"/>
                                          </p:stCondLst>
                                        </p:cTn>
                                        <p:tgtEl>
                                          <p:spTgt spid="16"/>
                                        </p:tgtEl>
                                      </p:cBhvr>
                                      <p:to x="100000" y="90000"/>
                                    </p:animScale>
                                    <p:animScale>
                                      <p:cBhvr>
                                        <p:cTn id="162" dur="166" decel="50000">
                                          <p:stCondLst>
                                            <p:cond delay="1668"/>
                                          </p:stCondLst>
                                        </p:cTn>
                                        <p:tgtEl>
                                          <p:spTgt spid="16"/>
                                        </p:tgtEl>
                                      </p:cBhvr>
                                      <p:to x="100000" y="100000"/>
                                    </p:animScale>
                                    <p:animScale>
                                      <p:cBhvr>
                                        <p:cTn id="163" dur="26">
                                          <p:stCondLst>
                                            <p:cond delay="1808"/>
                                          </p:stCondLst>
                                        </p:cTn>
                                        <p:tgtEl>
                                          <p:spTgt spid="16"/>
                                        </p:tgtEl>
                                      </p:cBhvr>
                                      <p:to x="100000" y="95000"/>
                                    </p:animScale>
                                    <p:animScale>
                                      <p:cBhvr>
                                        <p:cTn id="164" dur="166" decel="50000">
                                          <p:stCondLst>
                                            <p:cond delay="1834"/>
                                          </p:stCondLst>
                                        </p:cTn>
                                        <p:tgtEl>
                                          <p:spTgt spid="16"/>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17"/>
                                        </p:tgtEl>
                                        <p:attrNameLst>
                                          <p:attrName>style.visibility</p:attrName>
                                        </p:attrNameLst>
                                      </p:cBhvr>
                                      <p:to>
                                        <p:strVal val="visible"/>
                                      </p:to>
                                    </p:set>
                                    <p:animEffect transition="in" filter="wipe(down)">
                                      <p:cBhvr>
                                        <p:cTn id="167" dur="580">
                                          <p:stCondLst>
                                            <p:cond delay="0"/>
                                          </p:stCondLst>
                                        </p:cTn>
                                        <p:tgtEl>
                                          <p:spTgt spid="17"/>
                                        </p:tgtEl>
                                      </p:cBhvr>
                                    </p:animEffect>
                                    <p:anim calcmode="lin" valueType="num">
                                      <p:cBhvr>
                                        <p:cTn id="16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73" dur="26">
                                          <p:stCondLst>
                                            <p:cond delay="650"/>
                                          </p:stCondLst>
                                        </p:cTn>
                                        <p:tgtEl>
                                          <p:spTgt spid="17"/>
                                        </p:tgtEl>
                                      </p:cBhvr>
                                      <p:to x="100000" y="60000"/>
                                    </p:animScale>
                                    <p:animScale>
                                      <p:cBhvr>
                                        <p:cTn id="174" dur="166" decel="50000">
                                          <p:stCondLst>
                                            <p:cond delay="676"/>
                                          </p:stCondLst>
                                        </p:cTn>
                                        <p:tgtEl>
                                          <p:spTgt spid="17"/>
                                        </p:tgtEl>
                                      </p:cBhvr>
                                      <p:to x="100000" y="100000"/>
                                    </p:animScale>
                                    <p:animScale>
                                      <p:cBhvr>
                                        <p:cTn id="175" dur="26">
                                          <p:stCondLst>
                                            <p:cond delay="1312"/>
                                          </p:stCondLst>
                                        </p:cTn>
                                        <p:tgtEl>
                                          <p:spTgt spid="17"/>
                                        </p:tgtEl>
                                      </p:cBhvr>
                                      <p:to x="100000" y="80000"/>
                                    </p:animScale>
                                    <p:animScale>
                                      <p:cBhvr>
                                        <p:cTn id="176" dur="166" decel="50000">
                                          <p:stCondLst>
                                            <p:cond delay="1338"/>
                                          </p:stCondLst>
                                        </p:cTn>
                                        <p:tgtEl>
                                          <p:spTgt spid="17"/>
                                        </p:tgtEl>
                                      </p:cBhvr>
                                      <p:to x="100000" y="100000"/>
                                    </p:animScale>
                                    <p:animScale>
                                      <p:cBhvr>
                                        <p:cTn id="177" dur="26">
                                          <p:stCondLst>
                                            <p:cond delay="1642"/>
                                          </p:stCondLst>
                                        </p:cTn>
                                        <p:tgtEl>
                                          <p:spTgt spid="17"/>
                                        </p:tgtEl>
                                      </p:cBhvr>
                                      <p:to x="100000" y="90000"/>
                                    </p:animScale>
                                    <p:animScale>
                                      <p:cBhvr>
                                        <p:cTn id="178" dur="166" decel="50000">
                                          <p:stCondLst>
                                            <p:cond delay="1668"/>
                                          </p:stCondLst>
                                        </p:cTn>
                                        <p:tgtEl>
                                          <p:spTgt spid="17"/>
                                        </p:tgtEl>
                                      </p:cBhvr>
                                      <p:to x="100000" y="100000"/>
                                    </p:animScale>
                                    <p:animScale>
                                      <p:cBhvr>
                                        <p:cTn id="179" dur="26">
                                          <p:stCondLst>
                                            <p:cond delay="1808"/>
                                          </p:stCondLst>
                                        </p:cTn>
                                        <p:tgtEl>
                                          <p:spTgt spid="17"/>
                                        </p:tgtEl>
                                      </p:cBhvr>
                                      <p:to x="100000" y="95000"/>
                                    </p:animScale>
                                    <p:animScale>
                                      <p:cBhvr>
                                        <p:cTn id="180" dur="166" decel="50000">
                                          <p:stCondLst>
                                            <p:cond delay="1834"/>
                                          </p:stCondLst>
                                        </p:cTn>
                                        <p:tgtEl>
                                          <p:spTgt spid="17"/>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8"/>
                                        </p:tgtEl>
                                        <p:attrNameLst>
                                          <p:attrName>style.visibility</p:attrName>
                                        </p:attrNameLst>
                                      </p:cBhvr>
                                      <p:to>
                                        <p:strVal val="visible"/>
                                      </p:to>
                                    </p:set>
                                    <p:animEffect transition="in" filter="wipe(down)">
                                      <p:cBhvr>
                                        <p:cTn id="183" dur="580">
                                          <p:stCondLst>
                                            <p:cond delay="0"/>
                                          </p:stCondLst>
                                        </p:cTn>
                                        <p:tgtEl>
                                          <p:spTgt spid="18"/>
                                        </p:tgtEl>
                                      </p:cBhvr>
                                    </p:animEffect>
                                    <p:anim calcmode="lin" valueType="num">
                                      <p:cBhvr>
                                        <p:cTn id="184"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89" dur="26">
                                          <p:stCondLst>
                                            <p:cond delay="650"/>
                                          </p:stCondLst>
                                        </p:cTn>
                                        <p:tgtEl>
                                          <p:spTgt spid="18"/>
                                        </p:tgtEl>
                                      </p:cBhvr>
                                      <p:to x="100000" y="60000"/>
                                    </p:animScale>
                                    <p:animScale>
                                      <p:cBhvr>
                                        <p:cTn id="190" dur="166" decel="50000">
                                          <p:stCondLst>
                                            <p:cond delay="676"/>
                                          </p:stCondLst>
                                        </p:cTn>
                                        <p:tgtEl>
                                          <p:spTgt spid="18"/>
                                        </p:tgtEl>
                                      </p:cBhvr>
                                      <p:to x="100000" y="100000"/>
                                    </p:animScale>
                                    <p:animScale>
                                      <p:cBhvr>
                                        <p:cTn id="191" dur="26">
                                          <p:stCondLst>
                                            <p:cond delay="1312"/>
                                          </p:stCondLst>
                                        </p:cTn>
                                        <p:tgtEl>
                                          <p:spTgt spid="18"/>
                                        </p:tgtEl>
                                      </p:cBhvr>
                                      <p:to x="100000" y="80000"/>
                                    </p:animScale>
                                    <p:animScale>
                                      <p:cBhvr>
                                        <p:cTn id="192" dur="166" decel="50000">
                                          <p:stCondLst>
                                            <p:cond delay="1338"/>
                                          </p:stCondLst>
                                        </p:cTn>
                                        <p:tgtEl>
                                          <p:spTgt spid="18"/>
                                        </p:tgtEl>
                                      </p:cBhvr>
                                      <p:to x="100000" y="100000"/>
                                    </p:animScale>
                                    <p:animScale>
                                      <p:cBhvr>
                                        <p:cTn id="193" dur="26">
                                          <p:stCondLst>
                                            <p:cond delay="1642"/>
                                          </p:stCondLst>
                                        </p:cTn>
                                        <p:tgtEl>
                                          <p:spTgt spid="18"/>
                                        </p:tgtEl>
                                      </p:cBhvr>
                                      <p:to x="100000" y="90000"/>
                                    </p:animScale>
                                    <p:animScale>
                                      <p:cBhvr>
                                        <p:cTn id="194" dur="166" decel="50000">
                                          <p:stCondLst>
                                            <p:cond delay="1668"/>
                                          </p:stCondLst>
                                        </p:cTn>
                                        <p:tgtEl>
                                          <p:spTgt spid="18"/>
                                        </p:tgtEl>
                                      </p:cBhvr>
                                      <p:to x="100000" y="100000"/>
                                    </p:animScale>
                                    <p:animScale>
                                      <p:cBhvr>
                                        <p:cTn id="195" dur="26">
                                          <p:stCondLst>
                                            <p:cond delay="1808"/>
                                          </p:stCondLst>
                                        </p:cTn>
                                        <p:tgtEl>
                                          <p:spTgt spid="18"/>
                                        </p:tgtEl>
                                      </p:cBhvr>
                                      <p:to x="100000" y="95000"/>
                                    </p:animScale>
                                    <p:animScale>
                                      <p:cBhvr>
                                        <p:cTn id="196"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607</Words>
  <Application>Microsoft Office PowerPoint</Application>
  <PresentationFormat>Custom</PresentationFormat>
  <Paragraphs>65</Paragraphs>
  <Slides>12</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vt:i4>
      </vt:variant>
    </vt:vector>
  </HeadingPairs>
  <TitlesOfParts>
    <vt:vector size="29" baseType="lpstr">
      <vt:lpstr>Agrandir Narrow Bold</vt:lpstr>
      <vt:lpstr>Lazydog</vt:lpstr>
      <vt:lpstr>Glacial Indifference Bold</vt:lpstr>
      <vt:lpstr>Calibri</vt:lpstr>
      <vt:lpstr>Accordion Black</vt:lpstr>
      <vt:lpstr>Montserrat Classic Bold</vt:lpstr>
      <vt:lpstr>Arial</vt:lpstr>
      <vt:lpstr>Bebas Neue Bold</vt:lpstr>
      <vt:lpstr>Comic Sans Bold</vt:lpstr>
      <vt:lpstr>Montserrat Bold</vt:lpstr>
      <vt:lpstr>Montserrat Classic</vt:lpstr>
      <vt:lpstr>Glacial Indifference</vt:lpstr>
      <vt:lpstr>Montserrat</vt:lpstr>
      <vt:lpstr>Abril Fatface</vt:lpstr>
      <vt:lpstr>CS Gordon Serif</vt:lpstr>
      <vt:lpstr>Dynamo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Green Modern ICT Computer Parts Classroom Quiz</dc:title>
  <dc:creator>SUSI</dc:creator>
  <cp:lastModifiedBy>susi raninngsih</cp:lastModifiedBy>
  <cp:revision>2</cp:revision>
  <dcterms:created xsi:type="dcterms:W3CDTF">2006-08-16T00:00:00Z</dcterms:created>
  <dcterms:modified xsi:type="dcterms:W3CDTF">2023-12-12T13:44:18Z</dcterms:modified>
  <dc:identifier>DAFzHDV7j10</dc:identifier>
</cp:coreProperties>
</file>